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20"/>
  </p:notesMasterIdLst>
  <p:sldIdLst>
    <p:sldId id="374" r:id="rId2"/>
    <p:sldId id="456" r:id="rId3"/>
    <p:sldId id="457" r:id="rId4"/>
    <p:sldId id="464" r:id="rId5"/>
    <p:sldId id="465" r:id="rId6"/>
    <p:sldId id="471" r:id="rId7"/>
    <p:sldId id="478" r:id="rId8"/>
    <p:sldId id="469" r:id="rId9"/>
    <p:sldId id="470" r:id="rId10"/>
    <p:sldId id="472" r:id="rId11"/>
    <p:sldId id="474" r:id="rId12"/>
    <p:sldId id="476" r:id="rId13"/>
    <p:sldId id="477" r:id="rId14"/>
    <p:sldId id="479" r:id="rId15"/>
    <p:sldId id="473" r:id="rId16"/>
    <p:sldId id="480" r:id="rId17"/>
    <p:sldId id="481" r:id="rId18"/>
    <p:sldId id="314" r:id="rId1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465A"/>
    <a:srgbClr val="D85734"/>
    <a:srgbClr val="444444"/>
    <a:srgbClr val="F5CFD1"/>
    <a:srgbClr val="FAE9EA"/>
    <a:srgbClr val="C3B8B9"/>
    <a:srgbClr val="F1C900"/>
    <a:srgbClr val="90CD59"/>
    <a:srgbClr val="546670"/>
    <a:srgbClr val="FFEB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Средний стиль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60" autoAdjust="0"/>
    <p:restoredTop sz="89413" autoAdjust="0"/>
  </p:normalViewPr>
  <p:slideViewPr>
    <p:cSldViewPr snapToGrid="0">
      <p:cViewPr varScale="1">
        <p:scale>
          <a:sx n="100" d="100"/>
          <a:sy n="100" d="100"/>
        </p:scale>
        <p:origin x="1092"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E7B227-4A70-4DA1-BCAB-4272055EF28C}" type="datetimeFigureOut">
              <a:rPr lang="ru-RU" smtClean="0"/>
              <a:t>05.02.2020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4FF4BF-4D56-4BC3-A5E2-BC91E8E79405}" type="slidenum">
              <a:rPr lang="ru-RU" smtClean="0"/>
              <a:t>‹#›</a:t>
            </a:fld>
            <a:endParaRPr lang="ru-RU"/>
          </a:p>
        </p:txBody>
      </p:sp>
    </p:spTree>
    <p:extLst>
      <p:ext uri="{BB962C8B-B14F-4D97-AF65-F5344CB8AC3E}">
        <p14:creationId xmlns:p14="http://schemas.microsoft.com/office/powerpoint/2010/main" val="1932506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64FF4BF-4D56-4BC3-A5E2-BC91E8E79405}" type="slidenum">
              <a:rPr lang="ru-RU" smtClean="0"/>
              <a:t>1</a:t>
            </a:fld>
            <a:endParaRPr lang="ru-RU"/>
          </a:p>
        </p:txBody>
      </p:sp>
    </p:spTree>
    <p:extLst>
      <p:ext uri="{BB962C8B-B14F-4D97-AF65-F5344CB8AC3E}">
        <p14:creationId xmlns:p14="http://schemas.microsoft.com/office/powerpoint/2010/main" val="39675751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10</a:t>
            </a:fld>
            <a:endParaRPr lang="ru-RU"/>
          </a:p>
        </p:txBody>
      </p:sp>
    </p:spTree>
    <p:extLst>
      <p:ext uri="{BB962C8B-B14F-4D97-AF65-F5344CB8AC3E}">
        <p14:creationId xmlns:p14="http://schemas.microsoft.com/office/powerpoint/2010/main" val="3684459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11</a:t>
            </a:fld>
            <a:endParaRPr lang="ru-RU"/>
          </a:p>
        </p:txBody>
      </p:sp>
    </p:spTree>
    <p:extLst>
      <p:ext uri="{BB962C8B-B14F-4D97-AF65-F5344CB8AC3E}">
        <p14:creationId xmlns:p14="http://schemas.microsoft.com/office/powerpoint/2010/main" val="22521630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12</a:t>
            </a:fld>
            <a:endParaRPr lang="ru-RU"/>
          </a:p>
        </p:txBody>
      </p:sp>
    </p:spTree>
    <p:extLst>
      <p:ext uri="{BB962C8B-B14F-4D97-AF65-F5344CB8AC3E}">
        <p14:creationId xmlns:p14="http://schemas.microsoft.com/office/powerpoint/2010/main" val="17741494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13</a:t>
            </a:fld>
            <a:endParaRPr lang="ru-RU"/>
          </a:p>
        </p:txBody>
      </p:sp>
    </p:spTree>
    <p:extLst>
      <p:ext uri="{BB962C8B-B14F-4D97-AF65-F5344CB8AC3E}">
        <p14:creationId xmlns:p14="http://schemas.microsoft.com/office/powerpoint/2010/main" val="8378905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14</a:t>
            </a:fld>
            <a:endParaRPr lang="ru-RU"/>
          </a:p>
        </p:txBody>
      </p:sp>
    </p:spTree>
    <p:extLst>
      <p:ext uri="{BB962C8B-B14F-4D97-AF65-F5344CB8AC3E}">
        <p14:creationId xmlns:p14="http://schemas.microsoft.com/office/powerpoint/2010/main" val="23664676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15</a:t>
            </a:fld>
            <a:endParaRPr lang="ru-RU"/>
          </a:p>
        </p:txBody>
      </p:sp>
    </p:spTree>
    <p:extLst>
      <p:ext uri="{BB962C8B-B14F-4D97-AF65-F5344CB8AC3E}">
        <p14:creationId xmlns:p14="http://schemas.microsoft.com/office/powerpoint/2010/main" val="2867933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16</a:t>
            </a:fld>
            <a:endParaRPr lang="ru-RU"/>
          </a:p>
        </p:txBody>
      </p:sp>
    </p:spTree>
    <p:extLst>
      <p:ext uri="{BB962C8B-B14F-4D97-AF65-F5344CB8AC3E}">
        <p14:creationId xmlns:p14="http://schemas.microsoft.com/office/powerpoint/2010/main" val="12577560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17</a:t>
            </a:fld>
            <a:endParaRPr lang="ru-RU"/>
          </a:p>
        </p:txBody>
      </p:sp>
    </p:spTree>
    <p:extLst>
      <p:ext uri="{BB962C8B-B14F-4D97-AF65-F5344CB8AC3E}">
        <p14:creationId xmlns:p14="http://schemas.microsoft.com/office/powerpoint/2010/main" val="16137003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64FF4BF-4D56-4BC3-A5E2-BC91E8E79405}" type="slidenum">
              <a:rPr lang="ru-RU" smtClean="0"/>
              <a:t>18</a:t>
            </a:fld>
            <a:endParaRPr lang="ru-RU"/>
          </a:p>
        </p:txBody>
      </p:sp>
    </p:spTree>
    <p:extLst>
      <p:ext uri="{BB962C8B-B14F-4D97-AF65-F5344CB8AC3E}">
        <p14:creationId xmlns:p14="http://schemas.microsoft.com/office/powerpoint/2010/main" val="3880084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a:t>
            </a:fld>
            <a:endParaRPr lang="ru-RU"/>
          </a:p>
        </p:txBody>
      </p:sp>
    </p:spTree>
    <p:extLst>
      <p:ext uri="{BB962C8B-B14F-4D97-AF65-F5344CB8AC3E}">
        <p14:creationId xmlns:p14="http://schemas.microsoft.com/office/powerpoint/2010/main" val="333349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a:t>
            </a:fld>
            <a:endParaRPr lang="ru-RU"/>
          </a:p>
        </p:txBody>
      </p:sp>
    </p:spTree>
    <p:extLst>
      <p:ext uri="{BB962C8B-B14F-4D97-AF65-F5344CB8AC3E}">
        <p14:creationId xmlns:p14="http://schemas.microsoft.com/office/powerpoint/2010/main" val="1501935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a:t>
            </a:fld>
            <a:endParaRPr lang="ru-RU"/>
          </a:p>
        </p:txBody>
      </p:sp>
    </p:spTree>
    <p:extLst>
      <p:ext uri="{BB962C8B-B14F-4D97-AF65-F5344CB8AC3E}">
        <p14:creationId xmlns:p14="http://schemas.microsoft.com/office/powerpoint/2010/main" val="1012934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5</a:t>
            </a:fld>
            <a:endParaRPr lang="ru-RU"/>
          </a:p>
        </p:txBody>
      </p:sp>
    </p:spTree>
    <p:extLst>
      <p:ext uri="{BB962C8B-B14F-4D97-AF65-F5344CB8AC3E}">
        <p14:creationId xmlns:p14="http://schemas.microsoft.com/office/powerpoint/2010/main" val="1778497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6</a:t>
            </a:fld>
            <a:endParaRPr lang="ru-RU"/>
          </a:p>
        </p:txBody>
      </p:sp>
    </p:spTree>
    <p:extLst>
      <p:ext uri="{BB962C8B-B14F-4D97-AF65-F5344CB8AC3E}">
        <p14:creationId xmlns:p14="http://schemas.microsoft.com/office/powerpoint/2010/main" val="150310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7</a:t>
            </a:fld>
            <a:endParaRPr lang="ru-RU"/>
          </a:p>
        </p:txBody>
      </p:sp>
    </p:spTree>
    <p:extLst>
      <p:ext uri="{BB962C8B-B14F-4D97-AF65-F5344CB8AC3E}">
        <p14:creationId xmlns:p14="http://schemas.microsoft.com/office/powerpoint/2010/main" val="2215352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8</a:t>
            </a:fld>
            <a:endParaRPr lang="ru-RU"/>
          </a:p>
        </p:txBody>
      </p:sp>
    </p:spTree>
    <p:extLst>
      <p:ext uri="{BB962C8B-B14F-4D97-AF65-F5344CB8AC3E}">
        <p14:creationId xmlns:p14="http://schemas.microsoft.com/office/powerpoint/2010/main" val="1409261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9</a:t>
            </a:fld>
            <a:endParaRPr lang="ru-RU"/>
          </a:p>
        </p:txBody>
      </p:sp>
    </p:spTree>
    <p:extLst>
      <p:ext uri="{BB962C8B-B14F-4D97-AF65-F5344CB8AC3E}">
        <p14:creationId xmlns:p14="http://schemas.microsoft.com/office/powerpoint/2010/main" val="21520702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14301" t="372" r="12689" b="7004"/>
          <a:stretch/>
        </p:blipFill>
        <p:spPr>
          <a:xfrm>
            <a:off x="-10277" y="716756"/>
            <a:ext cx="12202277" cy="5776913"/>
          </a:xfrm>
          <a:prstGeom prst="rect">
            <a:avLst/>
          </a:prstGeom>
        </p:spPr>
      </p:pic>
      <p:sp>
        <p:nvSpPr>
          <p:cNvPr id="2" name="Заголовок 1"/>
          <p:cNvSpPr>
            <a:spLocks noGrp="1"/>
          </p:cNvSpPr>
          <p:nvPr userDrawn="1">
            <p:ph type="ctrTitle"/>
          </p:nvPr>
        </p:nvSpPr>
        <p:spPr>
          <a:xfrm>
            <a:off x="1524000" y="3848100"/>
            <a:ext cx="9144000" cy="1881188"/>
          </a:xfrm>
          <a:noFill/>
        </p:spPr>
        <p:txBody>
          <a:bodyPr anchor="b"/>
          <a:lstStyle>
            <a:lvl1pPr marL="0" algn="ctr" defTabSz="914400" rtl="0" eaLnBrk="1" latinLnBrk="0" hangingPunct="1">
              <a:defRPr lang="ru-RU" sz="2800" b="1" kern="1200" cap="all" dirty="0">
                <a:solidFill>
                  <a:schemeClr val="bg1"/>
                </a:solidFill>
                <a:latin typeface="Trebuchet MS" panose="020B0603020202020204" pitchFamily="34" charset="0"/>
                <a:ea typeface="Arial Unicode MS" pitchFamily="34" charset="-128"/>
                <a:cs typeface="Segoe UI" panose="020B0502040204020203" pitchFamily="34" charset="0"/>
              </a:defRPr>
            </a:lvl1pPr>
          </a:lstStyle>
          <a:p>
            <a:r>
              <a:rPr lang="ru-RU" dirty="0"/>
              <a:t>Образец заголовка</a:t>
            </a:r>
          </a:p>
        </p:txBody>
      </p:sp>
      <p:sp>
        <p:nvSpPr>
          <p:cNvPr id="3" name="Подзаголовок 2"/>
          <p:cNvSpPr>
            <a:spLocks noGrp="1"/>
          </p:cNvSpPr>
          <p:nvPr userDrawn="1">
            <p:ph type="subTitle" idx="1"/>
          </p:nvPr>
        </p:nvSpPr>
        <p:spPr>
          <a:xfrm>
            <a:off x="1524000" y="5729288"/>
            <a:ext cx="9144000" cy="738187"/>
          </a:xfrm>
          <a:noFill/>
        </p:spPr>
        <p:txBody>
          <a:bodyPr>
            <a:normAutofit/>
          </a:bodyPr>
          <a:lstStyle>
            <a:lvl1pPr marL="0" indent="0" algn="ctr" defTabSz="914400" rtl="0" eaLnBrk="1" latinLnBrk="0" hangingPunct="1">
              <a:buNone/>
              <a:defRPr lang="ru-RU" sz="1800" b="1" kern="1200" cap="all" baseline="0" dirty="0">
                <a:solidFill>
                  <a:schemeClr val="bg1"/>
                </a:solidFill>
                <a:latin typeface="Trebuchet MS" panose="020B0603020202020204" pitchFamily="34" charset="0"/>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Образец подзаголовка</a:t>
            </a:r>
          </a:p>
        </p:txBody>
      </p:sp>
      <p:sp>
        <p:nvSpPr>
          <p:cNvPr id="4" name="Прямоугольник 3"/>
          <p:cNvSpPr/>
          <p:nvPr userDrawn="1"/>
        </p:nvSpPr>
        <p:spPr>
          <a:xfrm>
            <a:off x="0" y="0"/>
            <a:ext cx="1800225" cy="666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nvGrpSpPr>
          <p:cNvPr id="6" name="Группа 5"/>
          <p:cNvGrpSpPr/>
          <p:nvPr userDrawn="1"/>
        </p:nvGrpSpPr>
        <p:grpSpPr>
          <a:xfrm>
            <a:off x="-10275" y="740565"/>
            <a:ext cx="4137658" cy="3642745"/>
            <a:chOff x="-10275" y="740565"/>
            <a:chExt cx="4137658" cy="3642745"/>
          </a:xfrm>
        </p:grpSpPr>
        <p:sp>
          <p:nvSpPr>
            <p:cNvPr id="17" name="Прямоугольник: скругленные верхние углы 16"/>
            <p:cNvSpPr/>
            <p:nvPr/>
          </p:nvSpPr>
          <p:spPr>
            <a:xfrm rot="5400000">
              <a:off x="-873801" y="1604101"/>
              <a:ext cx="3642737" cy="1915682"/>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8" name="Прямоугольник: скругленные верхние углы 17"/>
            <p:cNvSpPr/>
            <p:nvPr/>
          </p:nvSpPr>
          <p:spPr>
            <a:xfrm rot="5400000">
              <a:off x="-538206" y="1268506"/>
              <a:ext cx="3348541" cy="2292676"/>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9" name="Прямоугольник: скругленные верхние углы 18"/>
            <p:cNvSpPr/>
            <p:nvPr/>
          </p:nvSpPr>
          <p:spPr>
            <a:xfrm rot="5400000">
              <a:off x="-209667" y="939966"/>
              <a:ext cx="3058957" cy="2660171"/>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0" name="Прямоугольник: скругленные верхние углы 19"/>
            <p:cNvSpPr/>
            <p:nvPr/>
          </p:nvSpPr>
          <p:spPr>
            <a:xfrm rot="5400000">
              <a:off x="126607" y="603693"/>
              <a:ext cx="2745422" cy="3019180"/>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8" name="Прямоугольник: скругленные верхние углы 27"/>
            <p:cNvSpPr/>
            <p:nvPr userDrawn="1"/>
          </p:nvSpPr>
          <p:spPr>
            <a:xfrm rot="10800000">
              <a:off x="-10275" y="740570"/>
              <a:ext cx="3769945" cy="2158227"/>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9" name="Прямоугольник: скругленные верхние углы 28"/>
            <p:cNvSpPr/>
            <p:nvPr userDrawn="1"/>
          </p:nvSpPr>
          <p:spPr>
            <a:xfrm rot="10800000">
              <a:off x="-10275" y="740565"/>
              <a:ext cx="3402456" cy="2449233"/>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6" name="Прямоугольник: скругленные верхние углы 25"/>
            <p:cNvSpPr/>
            <p:nvPr userDrawn="1"/>
          </p:nvSpPr>
          <p:spPr>
            <a:xfrm rot="10800000">
              <a:off x="-10274" y="740569"/>
              <a:ext cx="4137657" cy="1852728"/>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pic>
        <p:nvPicPr>
          <p:cNvPr id="24" name="Рисунок 2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0363" y="1434301"/>
            <a:ext cx="2561830" cy="1105139"/>
          </a:xfrm>
          <a:prstGeom prst="rect">
            <a:avLst/>
          </a:prstGeom>
        </p:spPr>
      </p:pic>
      <p:grpSp>
        <p:nvGrpSpPr>
          <p:cNvPr id="48" name="Группа 47"/>
          <p:cNvGrpSpPr/>
          <p:nvPr userDrawn="1"/>
        </p:nvGrpSpPr>
        <p:grpSpPr>
          <a:xfrm>
            <a:off x="9588614" y="4383309"/>
            <a:ext cx="2603386" cy="2084166"/>
            <a:chOff x="9588614" y="4383309"/>
            <a:chExt cx="2603386" cy="2084166"/>
          </a:xfrm>
        </p:grpSpPr>
        <p:sp>
          <p:nvSpPr>
            <p:cNvPr id="33" name="Прямоугольник: скругленные верхние углы 32"/>
            <p:cNvSpPr/>
            <p:nvPr/>
          </p:nvSpPr>
          <p:spPr>
            <a:xfrm rot="16200000">
              <a:off x="10959211" y="5234686"/>
              <a:ext cx="2084165" cy="381411"/>
            </a:xfrm>
            <a:prstGeom prst="round2SameRect">
              <a:avLst>
                <a:gd name="adj1" fmla="val 19171"/>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4" name="Прямоугольник: скругленные верхние углы 33"/>
            <p:cNvSpPr/>
            <p:nvPr/>
          </p:nvSpPr>
          <p:spPr>
            <a:xfrm rot="16200000">
              <a:off x="10917814" y="5193288"/>
              <a:ext cx="1789968" cy="758404"/>
            </a:xfrm>
            <a:prstGeom prst="round2SameRect">
              <a:avLst>
                <a:gd name="adj1" fmla="val 11723"/>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5" name="Прямоугольник: скругленные верхние углы 34"/>
            <p:cNvSpPr/>
            <p:nvPr/>
          </p:nvSpPr>
          <p:spPr>
            <a:xfrm rot="16200000">
              <a:off x="10878857" y="5154333"/>
              <a:ext cx="1500383" cy="1125898"/>
            </a:xfrm>
            <a:prstGeom prst="round2SameRect">
              <a:avLst>
                <a:gd name="adj1" fmla="val 7571"/>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6" name="Прямоугольник: скругленные верхние углы 35"/>
            <p:cNvSpPr/>
            <p:nvPr/>
          </p:nvSpPr>
          <p:spPr>
            <a:xfrm rot="16200000">
              <a:off x="10856120" y="5131596"/>
              <a:ext cx="1186847" cy="1484908"/>
            </a:xfrm>
            <a:prstGeom prst="round2SameRect">
              <a:avLst>
                <a:gd name="adj1" fmla="val 8467"/>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7" name="Прямоугольник: скругленные верхние углы 36"/>
            <p:cNvSpPr/>
            <p:nvPr userDrawn="1"/>
          </p:nvSpPr>
          <p:spPr>
            <a:xfrm>
              <a:off x="9956327" y="5867825"/>
              <a:ext cx="2235670" cy="599650"/>
            </a:xfrm>
            <a:prstGeom prst="round2SameRect">
              <a:avLst>
                <a:gd name="adj1" fmla="val 1371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8" name="Прямоугольник: скругленные верхние углы 37"/>
            <p:cNvSpPr/>
            <p:nvPr userDrawn="1"/>
          </p:nvSpPr>
          <p:spPr>
            <a:xfrm>
              <a:off x="10323815" y="5576823"/>
              <a:ext cx="1868182" cy="890651"/>
            </a:xfrm>
            <a:prstGeom prst="round2SameRect">
              <a:avLst>
                <a:gd name="adj1" fmla="val 917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9" name="Прямоугольник: скругленные верхние углы 38"/>
            <p:cNvSpPr/>
            <p:nvPr userDrawn="1"/>
          </p:nvSpPr>
          <p:spPr>
            <a:xfrm>
              <a:off x="9588614" y="6173324"/>
              <a:ext cx="2603384" cy="294150"/>
            </a:xfrm>
            <a:prstGeom prst="round2SameRect">
              <a:avLst>
                <a:gd name="adj1" fmla="val 3656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sp>
        <p:nvSpPr>
          <p:cNvPr id="42" name="Прямоугольник 41"/>
          <p:cNvSpPr/>
          <p:nvPr userDrawn="1"/>
        </p:nvSpPr>
        <p:spPr>
          <a:xfrm>
            <a:off x="-1" y="694951"/>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3" name="Прямоугольник 42"/>
          <p:cNvSpPr/>
          <p:nvPr userDrawn="1"/>
        </p:nvSpPr>
        <p:spPr>
          <a:xfrm>
            <a:off x="8072438" y="694951"/>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4" name="Прямоугольник 43"/>
          <p:cNvSpPr/>
          <p:nvPr userDrawn="1"/>
        </p:nvSpPr>
        <p:spPr>
          <a:xfrm>
            <a:off x="4129088" y="694951"/>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5" name="Прямоугольник 44"/>
          <p:cNvSpPr/>
          <p:nvPr userDrawn="1"/>
        </p:nvSpPr>
        <p:spPr>
          <a:xfrm>
            <a:off x="-1" y="6472125"/>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6" name="Прямоугольник 45"/>
          <p:cNvSpPr/>
          <p:nvPr userDrawn="1"/>
        </p:nvSpPr>
        <p:spPr>
          <a:xfrm>
            <a:off x="8072438" y="6472125"/>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7" name="Прямоугольник 46"/>
          <p:cNvSpPr/>
          <p:nvPr userDrawn="1"/>
        </p:nvSpPr>
        <p:spPr>
          <a:xfrm>
            <a:off x="4129088" y="6472125"/>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9" name="Прямоугольник 48"/>
          <p:cNvSpPr/>
          <p:nvPr userDrawn="1"/>
        </p:nvSpPr>
        <p:spPr>
          <a:xfrm>
            <a:off x="4127383" y="6515475"/>
            <a:ext cx="3905965" cy="334542"/>
          </a:xfrm>
          <a:prstGeom prst="rect">
            <a:avLst/>
          </a:prstGeom>
        </p:spPr>
        <p:txBody>
          <a:bodyPr wrap="square" lIns="0" tIns="0" rIns="0" bIns="0" anchor="ctr">
            <a:noAutofit/>
          </a:bodyPr>
          <a:lstStyle/>
          <a:p>
            <a:pPr algn="ctr"/>
            <a:r>
              <a:rPr lang="en-US" altLang="ru-RU" sz="1400" b="0" dirty="0" smtClean="0">
                <a:solidFill>
                  <a:schemeClr val="accent1"/>
                </a:solidFill>
                <a:latin typeface="Segoe UI" panose="020B0502040204020203" pitchFamily="34" charset="0"/>
                <a:ea typeface="Roboto" panose="02000000000000000000" pitchFamily="2" charset="0"/>
              </a:rPr>
              <a:t>2020</a:t>
            </a:r>
            <a:endParaRPr lang="ru-RU" sz="1400" b="0" dirty="0">
              <a:solidFill>
                <a:schemeClr val="accent1"/>
              </a:solidFill>
              <a:latin typeface="Segoe UI" panose="020B0502040204020203" pitchFamily="34" charset="0"/>
            </a:endParaRPr>
          </a:p>
        </p:txBody>
      </p:sp>
    </p:spTree>
    <p:extLst>
      <p:ext uri="{BB962C8B-B14F-4D97-AF65-F5344CB8AC3E}">
        <p14:creationId xmlns:p14="http://schemas.microsoft.com/office/powerpoint/2010/main" val="131612472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57780" y="62140"/>
            <a:ext cx="8270696" cy="694951"/>
          </a:xfrm>
        </p:spPr>
        <p:txBody>
          <a:bodyPr/>
          <a:lstStyle>
            <a:lvl1pPr>
              <a:defRPr/>
            </a:lvl1pPr>
          </a:lstStyle>
          <a:p>
            <a:r>
              <a:rPr lang="ru-RU" dirty="0"/>
              <a:t>Образец заголовка</a:t>
            </a:r>
          </a:p>
        </p:txBody>
      </p:sp>
      <p:sp>
        <p:nvSpPr>
          <p:cNvPr id="4" name="Нижний колонтитул 3"/>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5" name="Номер слайда 4"/>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23194532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Адресный блок">
    <p:spTree>
      <p:nvGrpSpPr>
        <p:cNvPr id="1" name=""/>
        <p:cNvGrpSpPr/>
        <p:nvPr/>
      </p:nvGrpSpPr>
      <p:grpSpPr>
        <a:xfrm>
          <a:off x="0" y="0"/>
          <a:ext cx="0" cy="0"/>
          <a:chOff x="0" y="0"/>
          <a:chExt cx="0" cy="0"/>
        </a:xfrm>
      </p:grpSpPr>
      <p:grpSp>
        <p:nvGrpSpPr>
          <p:cNvPr id="44" name="Группа 43"/>
          <p:cNvGrpSpPr/>
          <p:nvPr userDrawn="1"/>
        </p:nvGrpSpPr>
        <p:grpSpPr>
          <a:xfrm>
            <a:off x="9588614" y="4404560"/>
            <a:ext cx="2603386" cy="2084166"/>
            <a:chOff x="9588614" y="4383309"/>
            <a:chExt cx="2603386" cy="2084166"/>
          </a:xfrm>
        </p:grpSpPr>
        <p:sp>
          <p:nvSpPr>
            <p:cNvPr id="15" name="Прямоугольник: скругленные верхние углы 14"/>
            <p:cNvSpPr/>
            <p:nvPr/>
          </p:nvSpPr>
          <p:spPr>
            <a:xfrm rot="16200000">
              <a:off x="10959211" y="5234686"/>
              <a:ext cx="2084165" cy="381411"/>
            </a:xfrm>
            <a:prstGeom prst="round2SameRect">
              <a:avLst>
                <a:gd name="adj1" fmla="val 19171"/>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6" name="Прямоугольник: скругленные верхние углы 15"/>
            <p:cNvSpPr/>
            <p:nvPr/>
          </p:nvSpPr>
          <p:spPr>
            <a:xfrm rot="16200000">
              <a:off x="10917814" y="5193288"/>
              <a:ext cx="1789968" cy="758404"/>
            </a:xfrm>
            <a:prstGeom prst="round2SameRect">
              <a:avLst>
                <a:gd name="adj1" fmla="val 11723"/>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7" name="Прямоугольник: скругленные верхние углы 16"/>
            <p:cNvSpPr/>
            <p:nvPr/>
          </p:nvSpPr>
          <p:spPr>
            <a:xfrm rot="16200000">
              <a:off x="10878857" y="5154333"/>
              <a:ext cx="1500383" cy="1125898"/>
            </a:xfrm>
            <a:prstGeom prst="round2SameRect">
              <a:avLst>
                <a:gd name="adj1" fmla="val 7571"/>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8" name="Прямоугольник: скругленные верхние углы 17"/>
            <p:cNvSpPr/>
            <p:nvPr/>
          </p:nvSpPr>
          <p:spPr>
            <a:xfrm rot="16200000">
              <a:off x="10856120" y="5131596"/>
              <a:ext cx="1186847" cy="1484908"/>
            </a:xfrm>
            <a:prstGeom prst="round2SameRect">
              <a:avLst>
                <a:gd name="adj1" fmla="val 8467"/>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9" name="Прямоугольник: скругленные верхние углы 18"/>
            <p:cNvSpPr/>
            <p:nvPr userDrawn="1"/>
          </p:nvSpPr>
          <p:spPr>
            <a:xfrm>
              <a:off x="9956327" y="5867825"/>
              <a:ext cx="2235670" cy="599650"/>
            </a:xfrm>
            <a:prstGeom prst="round2SameRect">
              <a:avLst>
                <a:gd name="adj1" fmla="val 13718"/>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0" name="Прямоугольник: скругленные верхние углы 19"/>
            <p:cNvSpPr/>
            <p:nvPr userDrawn="1"/>
          </p:nvSpPr>
          <p:spPr>
            <a:xfrm>
              <a:off x="10323815" y="5576823"/>
              <a:ext cx="1868182" cy="890651"/>
            </a:xfrm>
            <a:prstGeom prst="round2SameRect">
              <a:avLst>
                <a:gd name="adj1" fmla="val 9178"/>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1" name="Прямоугольник: скругленные верхние углы 20"/>
            <p:cNvSpPr/>
            <p:nvPr userDrawn="1"/>
          </p:nvSpPr>
          <p:spPr>
            <a:xfrm>
              <a:off x="9588614" y="6173324"/>
              <a:ext cx="2603384" cy="294150"/>
            </a:xfrm>
            <a:prstGeom prst="round2SameRect">
              <a:avLst>
                <a:gd name="adj1" fmla="val 36568"/>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grpSp>
        <p:nvGrpSpPr>
          <p:cNvPr id="53" name="Группа 52"/>
          <p:cNvGrpSpPr/>
          <p:nvPr userDrawn="1"/>
        </p:nvGrpSpPr>
        <p:grpSpPr>
          <a:xfrm>
            <a:off x="2955925" y="4045986"/>
            <a:ext cx="6319054" cy="1120409"/>
            <a:chOff x="2955925" y="4199076"/>
            <a:chExt cx="6319054" cy="1120409"/>
          </a:xfrm>
        </p:grpSpPr>
        <p:sp>
          <p:nvSpPr>
            <p:cNvPr id="23" name="Прямоугольник 22"/>
            <p:cNvSpPr/>
            <p:nvPr userDrawn="1"/>
          </p:nvSpPr>
          <p:spPr>
            <a:xfrm>
              <a:off x="2955925" y="4199076"/>
              <a:ext cx="6278563" cy="410965"/>
            </a:xfrm>
            <a:prstGeom prst="rect">
              <a:avLst/>
            </a:prstGeom>
          </p:spPr>
          <p:txBody>
            <a:bodyPr lIns="0" tIns="0" rIns="0" bIns="0" anchor="ctr">
              <a:noAutofit/>
            </a:bodyPr>
            <a:lstStyle/>
            <a:p>
              <a:pPr algn="ctr">
                <a:buClr>
                  <a:srgbClr val="000000"/>
                </a:buClr>
                <a:buSzPct val="100000"/>
              </a:pPr>
              <a:r>
                <a:rPr lang="en-US" altLang="ru-RU" sz="3000" u="sng" kern="1200" dirty="0" smtClean="0">
                  <a:solidFill>
                    <a:srgbClr val="444444"/>
                  </a:solidFill>
                  <a:latin typeface="Trebuchet MS"/>
                  <a:ea typeface="+mn-ea"/>
                  <a:cs typeface="+mn-cs"/>
                </a:rPr>
                <a:t>www.rts-tender.ru</a:t>
              </a:r>
              <a:endParaRPr lang="ru-RU" altLang="ru-RU" sz="3000" u="sng" kern="1200" dirty="0" smtClean="0">
                <a:solidFill>
                  <a:srgbClr val="444444"/>
                </a:solidFill>
                <a:latin typeface="Trebuchet MS"/>
                <a:ea typeface="+mn-ea"/>
                <a:cs typeface="+mn-cs"/>
              </a:endParaRPr>
            </a:p>
            <a:p>
              <a:pPr algn="ctr">
                <a:buClr>
                  <a:srgbClr val="000000"/>
                </a:buClr>
                <a:buSzPct val="100000"/>
              </a:pPr>
              <a:endParaRPr lang="ru-RU" altLang="ru-RU" sz="4000" u="sng" dirty="0">
                <a:solidFill>
                  <a:schemeClr val="accent2"/>
                </a:solidFill>
                <a:latin typeface="Trebuchet MS" panose="020B0603020202020204" pitchFamily="34" charset="0"/>
              </a:endParaRPr>
            </a:p>
          </p:txBody>
        </p:sp>
        <p:sp>
          <p:nvSpPr>
            <p:cNvPr id="25" name="Прямоугольник 24"/>
            <p:cNvSpPr/>
            <p:nvPr userDrawn="1"/>
          </p:nvSpPr>
          <p:spPr>
            <a:xfrm>
              <a:off x="2964803" y="4584813"/>
              <a:ext cx="6278563" cy="619190"/>
            </a:xfrm>
            <a:prstGeom prst="rect">
              <a:avLst/>
            </a:prstGeom>
          </p:spPr>
          <p:txBody>
            <a:bodyPr lIns="0" tIns="0" rIns="0" bIns="0">
              <a:noAutofit/>
            </a:bodyPr>
            <a:lstStyle/>
            <a:p>
              <a:pPr algn="ctr" defTabSz="449171">
                <a:buClr>
                  <a:srgbClr val="000000"/>
                </a:buClr>
                <a:buSzPct val="100000"/>
              </a:pPr>
              <a:r>
                <a:rPr lang="ru-RU" sz="2800" kern="1200" dirty="0" smtClean="0">
                  <a:solidFill>
                    <a:schemeClr val="accent1"/>
                  </a:solidFill>
                  <a:latin typeface="Trebuchet MS" panose="020B0603020202020204" pitchFamily="34" charset="0"/>
                  <a:ea typeface="+mn-ea"/>
                  <a:cs typeface="+mn-cs"/>
                </a:rPr>
                <a:t>+7 (499) 653-99-00</a:t>
              </a:r>
              <a:endParaRPr lang="ru-RU" altLang="ru-RU" sz="2800" kern="1200" dirty="0" smtClean="0">
                <a:solidFill>
                  <a:schemeClr val="accent1"/>
                </a:solidFill>
                <a:latin typeface="Trebuchet MS" panose="020B0603020202020204" pitchFamily="34" charset="0"/>
                <a:ea typeface="+mn-ea"/>
                <a:cs typeface="+mn-cs"/>
              </a:endParaRPr>
            </a:p>
          </p:txBody>
        </p:sp>
        <p:sp>
          <p:nvSpPr>
            <p:cNvPr id="26" name="Прямоугольник 25"/>
            <p:cNvSpPr/>
            <p:nvPr userDrawn="1"/>
          </p:nvSpPr>
          <p:spPr>
            <a:xfrm>
              <a:off x="2996416" y="5027097"/>
              <a:ext cx="6278563" cy="292388"/>
            </a:xfrm>
            <a:prstGeom prst="rect">
              <a:avLst/>
            </a:prstGeom>
          </p:spPr>
          <p:txBody>
            <a:bodyPr lIns="0" tIns="0" rIns="0" bIns="0">
              <a:noAutofit/>
            </a:bodyPr>
            <a:lstStyle/>
            <a:p>
              <a:pPr algn="ctr">
                <a:buClr>
                  <a:srgbClr val="000000"/>
                </a:buClr>
                <a:buSzPct val="100000"/>
              </a:pPr>
              <a:r>
                <a:rPr lang="ru-RU" altLang="ru-RU" sz="1400" kern="1200" dirty="0">
                  <a:solidFill>
                    <a:schemeClr val="accent1"/>
                  </a:solidFill>
                  <a:latin typeface="Trebuchet MS" panose="020B0603020202020204" pitchFamily="34" charset="0"/>
                  <a:ea typeface="+mn-ea"/>
                  <a:cs typeface="+mn-cs"/>
                </a:rPr>
                <a:t>ЗВОНОК ПО </a:t>
              </a:r>
              <a:r>
                <a:rPr lang="ru-RU" altLang="ru-RU" sz="1400" dirty="0">
                  <a:solidFill>
                    <a:schemeClr val="accent1"/>
                  </a:solidFill>
                  <a:latin typeface="Trebuchet MS" panose="020B0603020202020204" pitchFamily="34" charset="0"/>
                </a:rPr>
                <a:t>РОССИИ БЕСПЛАТНЫЙ</a:t>
              </a:r>
              <a:endParaRPr lang="ru-RU" altLang="ru-RU" sz="1400" u="sng" dirty="0">
                <a:solidFill>
                  <a:schemeClr val="accent1"/>
                </a:solidFill>
                <a:latin typeface="Trebuchet MS" panose="020B0603020202020204" pitchFamily="34" charset="0"/>
              </a:endParaRPr>
            </a:p>
          </p:txBody>
        </p:sp>
      </p:grpSp>
      <p:sp>
        <p:nvSpPr>
          <p:cNvPr id="27" name="Прямоугольник 26"/>
          <p:cNvSpPr/>
          <p:nvPr userDrawn="1"/>
        </p:nvSpPr>
        <p:spPr>
          <a:xfrm>
            <a:off x="2964803" y="5010180"/>
            <a:ext cx="6278563" cy="276999"/>
          </a:xfrm>
          <a:prstGeom prst="rect">
            <a:avLst/>
          </a:prstGeom>
        </p:spPr>
        <p:txBody>
          <a:bodyPr lIns="0" tIns="0" rIns="0" bIns="0">
            <a:noAutofit/>
          </a:bodyPr>
          <a:lstStyle/>
          <a:p>
            <a:pPr algn="ctr" defTabSz="449171" fontAlgn="base">
              <a:spcBef>
                <a:spcPct val="0"/>
              </a:spcBef>
              <a:spcAft>
                <a:spcPct val="0"/>
              </a:spcAft>
              <a:buClr>
                <a:srgbClr val="000000"/>
              </a:buClr>
              <a:buSzPct val="100000"/>
            </a:pPr>
            <a:endParaRPr lang="ru-RU" altLang="ru-RU" sz="800" u="none" kern="1200" dirty="0" smtClean="0">
              <a:solidFill>
                <a:schemeClr val="accent2"/>
              </a:solidFill>
              <a:latin typeface="Trebuchet MS" panose="020B0603020202020204" pitchFamily="34" charset="0"/>
              <a:ea typeface="+mn-ea"/>
              <a:cs typeface="+mn-cs"/>
            </a:endParaRPr>
          </a:p>
          <a:p>
            <a:pPr algn="ctr" defTabSz="449171" fontAlgn="base">
              <a:spcBef>
                <a:spcPct val="0"/>
              </a:spcBef>
              <a:spcAft>
                <a:spcPct val="0"/>
              </a:spcAft>
              <a:buClr>
                <a:srgbClr val="000000"/>
              </a:buClr>
              <a:buSzPct val="100000"/>
            </a:pPr>
            <a:r>
              <a:rPr lang="en-US" altLang="ru-RU" sz="1800" u="sng" kern="1200" dirty="0" smtClean="0">
                <a:solidFill>
                  <a:srgbClr val="444444"/>
                </a:solidFill>
                <a:latin typeface="Trebuchet MS"/>
                <a:ea typeface="+mn-ea"/>
                <a:cs typeface="+mn-cs"/>
              </a:rPr>
              <a:t>education@rts-tender.ru</a:t>
            </a:r>
            <a:endParaRPr lang="en-US" altLang="ru-RU" sz="1800" u="sng" kern="1200" dirty="0">
              <a:solidFill>
                <a:srgbClr val="444444"/>
              </a:solidFill>
              <a:latin typeface="Trebuchet MS"/>
              <a:ea typeface="+mn-ea"/>
              <a:cs typeface="+mn-cs"/>
            </a:endParaRPr>
          </a:p>
        </p:txBody>
      </p:sp>
      <p:sp>
        <p:nvSpPr>
          <p:cNvPr id="28" name="Прямоугольник 27"/>
          <p:cNvSpPr/>
          <p:nvPr userDrawn="1"/>
        </p:nvSpPr>
        <p:spPr>
          <a:xfrm>
            <a:off x="0" y="0"/>
            <a:ext cx="1800225" cy="666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nvGrpSpPr>
          <p:cNvPr id="32" name="Group 4"/>
          <p:cNvGrpSpPr>
            <a:grpSpLocks noChangeAspect="1"/>
          </p:cNvGrpSpPr>
          <p:nvPr userDrawn="1"/>
        </p:nvGrpSpPr>
        <p:grpSpPr bwMode="auto">
          <a:xfrm>
            <a:off x="5469231" y="2120380"/>
            <a:ext cx="1260041" cy="1257505"/>
            <a:chOff x="3322" y="1632"/>
            <a:chExt cx="497" cy="496"/>
          </a:xfrm>
        </p:grpSpPr>
        <p:sp>
          <p:nvSpPr>
            <p:cNvPr id="33" name="AutoShape 3"/>
            <p:cNvSpPr>
              <a:spLocks noChangeAspect="1" noChangeArrowheads="1" noTextEdit="1"/>
            </p:cNvSpPr>
            <p:nvPr userDrawn="1"/>
          </p:nvSpPr>
          <p:spPr bwMode="auto">
            <a:xfrm>
              <a:off x="3322" y="1632"/>
              <a:ext cx="497"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4" name="Freeform 5"/>
            <p:cNvSpPr>
              <a:spLocks/>
            </p:cNvSpPr>
            <p:nvPr userDrawn="1"/>
          </p:nvSpPr>
          <p:spPr bwMode="auto">
            <a:xfrm>
              <a:off x="3324" y="1634"/>
              <a:ext cx="495" cy="494"/>
            </a:xfrm>
            <a:custGeom>
              <a:avLst/>
              <a:gdLst>
                <a:gd name="T0" fmla="*/ 239 w 239"/>
                <a:gd name="T1" fmla="*/ 219 h 239"/>
                <a:gd name="T2" fmla="*/ 219 w 239"/>
                <a:gd name="T3" fmla="*/ 239 h 239"/>
                <a:gd name="T4" fmla="*/ 20 w 239"/>
                <a:gd name="T5" fmla="*/ 239 h 239"/>
                <a:gd name="T6" fmla="*/ 0 w 239"/>
                <a:gd name="T7" fmla="*/ 219 h 239"/>
                <a:gd name="T8" fmla="*/ 0 w 239"/>
                <a:gd name="T9" fmla="*/ 20 h 239"/>
                <a:gd name="T10" fmla="*/ 20 w 239"/>
                <a:gd name="T11" fmla="*/ 0 h 239"/>
                <a:gd name="T12" fmla="*/ 219 w 239"/>
                <a:gd name="T13" fmla="*/ 0 h 239"/>
                <a:gd name="T14" fmla="*/ 239 w 239"/>
                <a:gd name="T15" fmla="*/ 20 h 239"/>
                <a:gd name="T16" fmla="*/ 239 w 239"/>
                <a:gd name="T17" fmla="*/ 21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239">
                  <a:moveTo>
                    <a:pt x="239" y="219"/>
                  </a:moveTo>
                  <a:cubicBezTo>
                    <a:pt x="239" y="230"/>
                    <a:pt x="230" y="239"/>
                    <a:pt x="219" y="239"/>
                  </a:cubicBezTo>
                  <a:cubicBezTo>
                    <a:pt x="20" y="239"/>
                    <a:pt x="20" y="239"/>
                    <a:pt x="20" y="239"/>
                  </a:cubicBezTo>
                  <a:cubicBezTo>
                    <a:pt x="9" y="239"/>
                    <a:pt x="0" y="230"/>
                    <a:pt x="0" y="219"/>
                  </a:cubicBezTo>
                  <a:cubicBezTo>
                    <a:pt x="0" y="20"/>
                    <a:pt x="0" y="20"/>
                    <a:pt x="0" y="20"/>
                  </a:cubicBezTo>
                  <a:cubicBezTo>
                    <a:pt x="0" y="9"/>
                    <a:pt x="9" y="0"/>
                    <a:pt x="20" y="0"/>
                  </a:cubicBezTo>
                  <a:cubicBezTo>
                    <a:pt x="219" y="0"/>
                    <a:pt x="219" y="0"/>
                    <a:pt x="219" y="0"/>
                  </a:cubicBezTo>
                  <a:cubicBezTo>
                    <a:pt x="230" y="0"/>
                    <a:pt x="239" y="9"/>
                    <a:pt x="239" y="20"/>
                  </a:cubicBezTo>
                  <a:lnTo>
                    <a:pt x="239" y="219"/>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5" name="Freeform 6"/>
            <p:cNvSpPr>
              <a:spLocks noEditPoints="1"/>
            </p:cNvSpPr>
            <p:nvPr userDrawn="1"/>
          </p:nvSpPr>
          <p:spPr bwMode="auto">
            <a:xfrm>
              <a:off x="3432" y="1830"/>
              <a:ext cx="93" cy="116"/>
            </a:xfrm>
            <a:custGeom>
              <a:avLst/>
              <a:gdLst>
                <a:gd name="T0" fmla="*/ 0 w 45"/>
                <a:gd name="T1" fmla="*/ 0 h 56"/>
                <a:gd name="T2" fmla="*/ 24 w 45"/>
                <a:gd name="T3" fmla="*/ 0 h 56"/>
                <a:gd name="T4" fmla="*/ 45 w 45"/>
                <a:gd name="T5" fmla="*/ 18 h 56"/>
                <a:gd name="T6" fmla="*/ 24 w 45"/>
                <a:gd name="T7" fmla="*/ 37 h 56"/>
                <a:gd name="T8" fmla="*/ 16 w 45"/>
                <a:gd name="T9" fmla="*/ 37 h 56"/>
                <a:gd name="T10" fmla="*/ 16 w 45"/>
                <a:gd name="T11" fmla="*/ 56 h 56"/>
                <a:gd name="T12" fmla="*/ 0 w 45"/>
                <a:gd name="T13" fmla="*/ 56 h 56"/>
                <a:gd name="T14" fmla="*/ 0 w 45"/>
                <a:gd name="T15" fmla="*/ 0 h 56"/>
                <a:gd name="T16" fmla="*/ 16 w 45"/>
                <a:gd name="T17" fmla="*/ 25 h 56"/>
                <a:gd name="T18" fmla="*/ 21 w 45"/>
                <a:gd name="T19" fmla="*/ 25 h 56"/>
                <a:gd name="T20" fmla="*/ 28 w 45"/>
                <a:gd name="T21" fmla="*/ 18 h 56"/>
                <a:gd name="T22" fmla="*/ 21 w 45"/>
                <a:gd name="T23" fmla="*/ 12 h 56"/>
                <a:gd name="T24" fmla="*/ 16 w 45"/>
                <a:gd name="T25" fmla="*/ 12 h 56"/>
                <a:gd name="T26" fmla="*/ 16 w 45"/>
                <a:gd name="T2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56">
                  <a:moveTo>
                    <a:pt x="0" y="0"/>
                  </a:moveTo>
                  <a:cubicBezTo>
                    <a:pt x="24" y="0"/>
                    <a:pt x="24" y="0"/>
                    <a:pt x="24" y="0"/>
                  </a:cubicBezTo>
                  <a:cubicBezTo>
                    <a:pt x="40" y="0"/>
                    <a:pt x="45" y="11"/>
                    <a:pt x="45" y="18"/>
                  </a:cubicBezTo>
                  <a:cubicBezTo>
                    <a:pt x="45" y="26"/>
                    <a:pt x="40" y="37"/>
                    <a:pt x="24" y="37"/>
                  </a:cubicBezTo>
                  <a:cubicBezTo>
                    <a:pt x="16" y="37"/>
                    <a:pt x="16" y="37"/>
                    <a:pt x="16" y="37"/>
                  </a:cubicBezTo>
                  <a:cubicBezTo>
                    <a:pt x="16" y="56"/>
                    <a:pt x="16" y="56"/>
                    <a:pt x="16" y="56"/>
                  </a:cubicBezTo>
                  <a:cubicBezTo>
                    <a:pt x="0" y="56"/>
                    <a:pt x="0" y="56"/>
                    <a:pt x="0" y="56"/>
                  </a:cubicBezTo>
                  <a:lnTo>
                    <a:pt x="0" y="0"/>
                  </a:lnTo>
                  <a:close/>
                  <a:moveTo>
                    <a:pt x="16" y="25"/>
                  </a:moveTo>
                  <a:cubicBezTo>
                    <a:pt x="21" y="25"/>
                    <a:pt x="21" y="25"/>
                    <a:pt x="21" y="25"/>
                  </a:cubicBezTo>
                  <a:cubicBezTo>
                    <a:pt x="28" y="25"/>
                    <a:pt x="28" y="21"/>
                    <a:pt x="28" y="18"/>
                  </a:cubicBezTo>
                  <a:cubicBezTo>
                    <a:pt x="28" y="16"/>
                    <a:pt x="27" y="12"/>
                    <a:pt x="21" y="12"/>
                  </a:cubicBezTo>
                  <a:cubicBezTo>
                    <a:pt x="16" y="12"/>
                    <a:pt x="16" y="12"/>
                    <a:pt x="16" y="12"/>
                  </a:cubicBezTo>
                  <a:lnTo>
                    <a:pt x="16" y="25"/>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6" name="Freeform 7"/>
            <p:cNvSpPr>
              <a:spLocks/>
            </p:cNvSpPr>
            <p:nvPr userDrawn="1"/>
          </p:nvSpPr>
          <p:spPr bwMode="auto">
            <a:xfrm>
              <a:off x="3531" y="1830"/>
              <a:ext cx="83" cy="116"/>
            </a:xfrm>
            <a:custGeom>
              <a:avLst/>
              <a:gdLst>
                <a:gd name="T0" fmla="*/ 25 w 83"/>
                <a:gd name="T1" fmla="*/ 27 h 116"/>
                <a:gd name="T2" fmla="*/ 0 w 83"/>
                <a:gd name="T3" fmla="*/ 27 h 116"/>
                <a:gd name="T4" fmla="*/ 0 w 83"/>
                <a:gd name="T5" fmla="*/ 0 h 116"/>
                <a:gd name="T6" fmla="*/ 83 w 83"/>
                <a:gd name="T7" fmla="*/ 0 h 116"/>
                <a:gd name="T8" fmla="*/ 83 w 83"/>
                <a:gd name="T9" fmla="*/ 27 h 116"/>
                <a:gd name="T10" fmla="*/ 58 w 83"/>
                <a:gd name="T11" fmla="*/ 27 h 116"/>
                <a:gd name="T12" fmla="*/ 58 w 83"/>
                <a:gd name="T13" fmla="*/ 116 h 116"/>
                <a:gd name="T14" fmla="*/ 25 w 83"/>
                <a:gd name="T15" fmla="*/ 116 h 116"/>
                <a:gd name="T16" fmla="*/ 25 w 83"/>
                <a:gd name="T17" fmla="*/ 2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116">
                  <a:moveTo>
                    <a:pt x="25" y="27"/>
                  </a:moveTo>
                  <a:lnTo>
                    <a:pt x="0" y="27"/>
                  </a:lnTo>
                  <a:lnTo>
                    <a:pt x="0" y="0"/>
                  </a:lnTo>
                  <a:lnTo>
                    <a:pt x="83" y="0"/>
                  </a:lnTo>
                  <a:lnTo>
                    <a:pt x="83" y="27"/>
                  </a:lnTo>
                  <a:lnTo>
                    <a:pt x="58" y="27"/>
                  </a:lnTo>
                  <a:lnTo>
                    <a:pt x="58" y="116"/>
                  </a:lnTo>
                  <a:lnTo>
                    <a:pt x="25" y="116"/>
                  </a:lnTo>
                  <a:lnTo>
                    <a:pt x="25" y="2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7" name="Freeform 8"/>
            <p:cNvSpPr>
              <a:spLocks/>
            </p:cNvSpPr>
            <p:nvPr userDrawn="1"/>
          </p:nvSpPr>
          <p:spPr bwMode="auto">
            <a:xfrm>
              <a:off x="3620" y="1826"/>
              <a:ext cx="93" cy="124"/>
            </a:xfrm>
            <a:custGeom>
              <a:avLst/>
              <a:gdLst>
                <a:gd name="T0" fmla="*/ 45 w 45"/>
                <a:gd name="T1" fmla="*/ 56 h 60"/>
                <a:gd name="T2" fmla="*/ 29 w 45"/>
                <a:gd name="T3" fmla="*/ 60 h 60"/>
                <a:gd name="T4" fmla="*/ 0 w 45"/>
                <a:gd name="T5" fmla="*/ 30 h 60"/>
                <a:gd name="T6" fmla="*/ 29 w 45"/>
                <a:gd name="T7" fmla="*/ 0 h 60"/>
                <a:gd name="T8" fmla="*/ 45 w 45"/>
                <a:gd name="T9" fmla="*/ 4 h 60"/>
                <a:gd name="T10" fmla="*/ 45 w 45"/>
                <a:gd name="T11" fmla="*/ 21 h 60"/>
                <a:gd name="T12" fmla="*/ 31 w 45"/>
                <a:gd name="T13" fmla="*/ 14 h 60"/>
                <a:gd name="T14" fmla="*/ 17 w 45"/>
                <a:gd name="T15" fmla="*/ 30 h 60"/>
                <a:gd name="T16" fmla="*/ 31 w 45"/>
                <a:gd name="T17" fmla="*/ 46 h 60"/>
                <a:gd name="T18" fmla="*/ 45 w 45"/>
                <a:gd name="T19" fmla="*/ 39 h 60"/>
                <a:gd name="T20" fmla="*/ 45 w 45"/>
                <a:gd name="T21"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60">
                  <a:moveTo>
                    <a:pt x="45" y="56"/>
                  </a:moveTo>
                  <a:cubicBezTo>
                    <a:pt x="40" y="59"/>
                    <a:pt x="34" y="60"/>
                    <a:pt x="29" y="60"/>
                  </a:cubicBezTo>
                  <a:cubicBezTo>
                    <a:pt x="13" y="60"/>
                    <a:pt x="0" y="48"/>
                    <a:pt x="0" y="30"/>
                  </a:cubicBezTo>
                  <a:cubicBezTo>
                    <a:pt x="0" y="11"/>
                    <a:pt x="14" y="0"/>
                    <a:pt x="29" y="0"/>
                  </a:cubicBezTo>
                  <a:cubicBezTo>
                    <a:pt x="34" y="0"/>
                    <a:pt x="40" y="1"/>
                    <a:pt x="45" y="4"/>
                  </a:cubicBezTo>
                  <a:cubicBezTo>
                    <a:pt x="45" y="21"/>
                    <a:pt x="45" y="21"/>
                    <a:pt x="45" y="21"/>
                  </a:cubicBezTo>
                  <a:cubicBezTo>
                    <a:pt x="42" y="17"/>
                    <a:pt x="37" y="14"/>
                    <a:pt x="31" y="14"/>
                  </a:cubicBezTo>
                  <a:cubicBezTo>
                    <a:pt x="22" y="14"/>
                    <a:pt x="17" y="21"/>
                    <a:pt x="17" y="30"/>
                  </a:cubicBezTo>
                  <a:cubicBezTo>
                    <a:pt x="17" y="39"/>
                    <a:pt x="22" y="46"/>
                    <a:pt x="31" y="46"/>
                  </a:cubicBezTo>
                  <a:cubicBezTo>
                    <a:pt x="37" y="46"/>
                    <a:pt x="42" y="42"/>
                    <a:pt x="45" y="39"/>
                  </a:cubicBezTo>
                  <a:lnTo>
                    <a:pt x="45" y="56"/>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8" name="Freeform 9"/>
            <p:cNvSpPr>
              <a:spLocks/>
            </p:cNvSpPr>
            <p:nvPr userDrawn="1"/>
          </p:nvSpPr>
          <p:spPr bwMode="auto">
            <a:xfrm>
              <a:off x="3492" y="1764"/>
              <a:ext cx="29" cy="33"/>
            </a:xfrm>
            <a:custGeom>
              <a:avLst/>
              <a:gdLst>
                <a:gd name="T0" fmla="*/ 12 w 29"/>
                <a:gd name="T1" fmla="*/ 4 h 33"/>
                <a:gd name="T2" fmla="*/ 0 w 29"/>
                <a:gd name="T3" fmla="*/ 4 h 33"/>
                <a:gd name="T4" fmla="*/ 0 w 29"/>
                <a:gd name="T5" fmla="*/ 0 h 33"/>
                <a:gd name="T6" fmla="*/ 29 w 29"/>
                <a:gd name="T7" fmla="*/ 0 h 33"/>
                <a:gd name="T8" fmla="*/ 29 w 29"/>
                <a:gd name="T9" fmla="*/ 4 h 33"/>
                <a:gd name="T10" fmla="*/ 16 w 29"/>
                <a:gd name="T11" fmla="*/ 4 h 33"/>
                <a:gd name="T12" fmla="*/ 16 w 29"/>
                <a:gd name="T13" fmla="*/ 33 h 33"/>
                <a:gd name="T14" fmla="*/ 12 w 29"/>
                <a:gd name="T15" fmla="*/ 33 h 33"/>
                <a:gd name="T16" fmla="*/ 12 w 29"/>
                <a:gd name="T17"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33">
                  <a:moveTo>
                    <a:pt x="12" y="4"/>
                  </a:moveTo>
                  <a:lnTo>
                    <a:pt x="0" y="4"/>
                  </a:lnTo>
                  <a:lnTo>
                    <a:pt x="0" y="0"/>
                  </a:lnTo>
                  <a:lnTo>
                    <a:pt x="29" y="0"/>
                  </a:lnTo>
                  <a:lnTo>
                    <a:pt x="29" y="4"/>
                  </a:lnTo>
                  <a:lnTo>
                    <a:pt x="16" y="4"/>
                  </a:lnTo>
                  <a:lnTo>
                    <a:pt x="16" y="33"/>
                  </a:lnTo>
                  <a:lnTo>
                    <a:pt x="12" y="33"/>
                  </a:lnTo>
                  <a:lnTo>
                    <a:pt x="12" y="4"/>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9" name="Freeform 10"/>
            <p:cNvSpPr>
              <a:spLocks noEditPoints="1"/>
            </p:cNvSpPr>
            <p:nvPr userDrawn="1"/>
          </p:nvSpPr>
          <p:spPr bwMode="auto">
            <a:xfrm>
              <a:off x="3525" y="1762"/>
              <a:ext cx="33" cy="37"/>
            </a:xfrm>
            <a:custGeom>
              <a:avLst/>
              <a:gdLst>
                <a:gd name="T0" fmla="*/ 16 w 16"/>
                <a:gd name="T1" fmla="*/ 13 h 18"/>
                <a:gd name="T2" fmla="*/ 8 w 16"/>
                <a:gd name="T3" fmla="*/ 18 h 18"/>
                <a:gd name="T4" fmla="*/ 0 w 16"/>
                <a:gd name="T5" fmla="*/ 9 h 18"/>
                <a:gd name="T6" fmla="*/ 8 w 16"/>
                <a:gd name="T7" fmla="*/ 0 h 18"/>
                <a:gd name="T8" fmla="*/ 16 w 16"/>
                <a:gd name="T9" fmla="*/ 8 h 18"/>
                <a:gd name="T10" fmla="*/ 16 w 16"/>
                <a:gd name="T11" fmla="*/ 9 h 18"/>
                <a:gd name="T12" fmla="*/ 2 w 16"/>
                <a:gd name="T13" fmla="*/ 9 h 18"/>
                <a:gd name="T14" fmla="*/ 8 w 16"/>
                <a:gd name="T15" fmla="*/ 16 h 18"/>
                <a:gd name="T16" fmla="*/ 14 w 16"/>
                <a:gd name="T17" fmla="*/ 12 h 18"/>
                <a:gd name="T18" fmla="*/ 16 w 16"/>
                <a:gd name="T19" fmla="*/ 13 h 18"/>
                <a:gd name="T20" fmla="*/ 14 w 16"/>
                <a:gd name="T21" fmla="*/ 7 h 18"/>
                <a:gd name="T22" fmla="*/ 8 w 16"/>
                <a:gd name="T23" fmla="*/ 2 h 18"/>
                <a:gd name="T24" fmla="*/ 3 w 16"/>
                <a:gd name="T25" fmla="*/ 7 h 18"/>
                <a:gd name="T26" fmla="*/ 14 w 16"/>
                <a:gd name="T2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18">
                  <a:moveTo>
                    <a:pt x="16" y="13"/>
                  </a:moveTo>
                  <a:cubicBezTo>
                    <a:pt x="15" y="16"/>
                    <a:pt x="12" y="18"/>
                    <a:pt x="8" y="18"/>
                  </a:cubicBezTo>
                  <a:cubicBezTo>
                    <a:pt x="3" y="18"/>
                    <a:pt x="0" y="14"/>
                    <a:pt x="0" y="9"/>
                  </a:cubicBezTo>
                  <a:cubicBezTo>
                    <a:pt x="0" y="4"/>
                    <a:pt x="3" y="0"/>
                    <a:pt x="8" y="0"/>
                  </a:cubicBezTo>
                  <a:cubicBezTo>
                    <a:pt x="14" y="0"/>
                    <a:pt x="16" y="5"/>
                    <a:pt x="16" y="8"/>
                  </a:cubicBezTo>
                  <a:cubicBezTo>
                    <a:pt x="16" y="9"/>
                    <a:pt x="16" y="9"/>
                    <a:pt x="16" y="9"/>
                  </a:cubicBezTo>
                  <a:cubicBezTo>
                    <a:pt x="2" y="9"/>
                    <a:pt x="2" y="9"/>
                    <a:pt x="2" y="9"/>
                  </a:cubicBezTo>
                  <a:cubicBezTo>
                    <a:pt x="2" y="12"/>
                    <a:pt x="4" y="16"/>
                    <a:pt x="8" y="16"/>
                  </a:cubicBezTo>
                  <a:cubicBezTo>
                    <a:pt x="10" y="16"/>
                    <a:pt x="12" y="16"/>
                    <a:pt x="14" y="12"/>
                  </a:cubicBezTo>
                  <a:lnTo>
                    <a:pt x="16" y="13"/>
                  </a:lnTo>
                  <a:close/>
                  <a:moveTo>
                    <a:pt x="14" y="7"/>
                  </a:moveTo>
                  <a:cubicBezTo>
                    <a:pt x="14" y="5"/>
                    <a:pt x="12" y="2"/>
                    <a:pt x="8" y="2"/>
                  </a:cubicBezTo>
                  <a:cubicBezTo>
                    <a:pt x="5" y="2"/>
                    <a:pt x="3" y="4"/>
                    <a:pt x="3" y="7"/>
                  </a:cubicBezTo>
                  <a:lnTo>
                    <a:pt x="14" y="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40" name="Freeform 11"/>
            <p:cNvSpPr>
              <a:spLocks/>
            </p:cNvSpPr>
            <p:nvPr userDrawn="1"/>
          </p:nvSpPr>
          <p:spPr bwMode="auto">
            <a:xfrm>
              <a:off x="3568" y="1764"/>
              <a:ext cx="29" cy="33"/>
            </a:xfrm>
            <a:custGeom>
              <a:avLst/>
              <a:gdLst>
                <a:gd name="T0" fmla="*/ 0 w 29"/>
                <a:gd name="T1" fmla="*/ 0 h 33"/>
                <a:gd name="T2" fmla="*/ 5 w 29"/>
                <a:gd name="T3" fmla="*/ 0 h 33"/>
                <a:gd name="T4" fmla="*/ 5 w 29"/>
                <a:gd name="T5" fmla="*/ 15 h 33"/>
                <a:gd name="T6" fmla="*/ 23 w 29"/>
                <a:gd name="T7" fmla="*/ 15 h 33"/>
                <a:gd name="T8" fmla="*/ 23 w 29"/>
                <a:gd name="T9" fmla="*/ 0 h 33"/>
                <a:gd name="T10" fmla="*/ 29 w 29"/>
                <a:gd name="T11" fmla="*/ 0 h 33"/>
                <a:gd name="T12" fmla="*/ 29 w 29"/>
                <a:gd name="T13" fmla="*/ 33 h 33"/>
                <a:gd name="T14" fmla="*/ 23 w 29"/>
                <a:gd name="T15" fmla="*/ 33 h 33"/>
                <a:gd name="T16" fmla="*/ 23 w 29"/>
                <a:gd name="T17" fmla="*/ 19 h 33"/>
                <a:gd name="T18" fmla="*/ 5 w 29"/>
                <a:gd name="T19" fmla="*/ 19 h 33"/>
                <a:gd name="T20" fmla="*/ 5 w 29"/>
                <a:gd name="T21" fmla="*/ 33 h 33"/>
                <a:gd name="T22" fmla="*/ 0 w 29"/>
                <a:gd name="T23" fmla="*/ 33 h 33"/>
                <a:gd name="T24" fmla="*/ 0 w 29"/>
                <a:gd name="T25" fmla="*/ 0 h 33"/>
                <a:gd name="connsiteX0" fmla="*/ 0 w 10000"/>
                <a:gd name="connsiteY0" fmla="*/ 0 h 10000"/>
                <a:gd name="connsiteX1" fmla="*/ 1724 w 10000"/>
                <a:gd name="connsiteY1" fmla="*/ 0 h 10000"/>
                <a:gd name="connsiteX2" fmla="*/ 1724 w 10000"/>
                <a:gd name="connsiteY2" fmla="*/ 4545 h 10000"/>
                <a:gd name="connsiteX3" fmla="*/ 7931 w 10000"/>
                <a:gd name="connsiteY3" fmla="*/ 4545 h 10000"/>
                <a:gd name="connsiteX4" fmla="*/ 7931 w 10000"/>
                <a:gd name="connsiteY4" fmla="*/ 0 h 10000"/>
                <a:gd name="connsiteX5" fmla="*/ 9851 w 10000"/>
                <a:gd name="connsiteY5" fmla="*/ 0 h 10000"/>
                <a:gd name="connsiteX6" fmla="*/ 10000 w 10000"/>
                <a:gd name="connsiteY6" fmla="*/ 10000 h 10000"/>
                <a:gd name="connsiteX7" fmla="*/ 7931 w 10000"/>
                <a:gd name="connsiteY7" fmla="*/ 10000 h 10000"/>
                <a:gd name="connsiteX8" fmla="*/ 7931 w 10000"/>
                <a:gd name="connsiteY8" fmla="*/ 5758 h 10000"/>
                <a:gd name="connsiteX9" fmla="*/ 1724 w 10000"/>
                <a:gd name="connsiteY9" fmla="*/ 5758 h 10000"/>
                <a:gd name="connsiteX10" fmla="*/ 1724 w 10000"/>
                <a:gd name="connsiteY10" fmla="*/ 10000 h 10000"/>
                <a:gd name="connsiteX11" fmla="*/ 0 w 10000"/>
                <a:gd name="connsiteY11" fmla="*/ 10000 h 10000"/>
                <a:gd name="connsiteX12" fmla="*/ 0 w 10000"/>
                <a:gd name="connsiteY12" fmla="*/ 0 h 10000"/>
                <a:gd name="connsiteX0" fmla="*/ 0 w 9857"/>
                <a:gd name="connsiteY0" fmla="*/ 0 h 10000"/>
                <a:gd name="connsiteX1" fmla="*/ 1724 w 9857"/>
                <a:gd name="connsiteY1" fmla="*/ 0 h 10000"/>
                <a:gd name="connsiteX2" fmla="*/ 1724 w 9857"/>
                <a:gd name="connsiteY2" fmla="*/ 4545 h 10000"/>
                <a:gd name="connsiteX3" fmla="*/ 7931 w 9857"/>
                <a:gd name="connsiteY3" fmla="*/ 4545 h 10000"/>
                <a:gd name="connsiteX4" fmla="*/ 7931 w 9857"/>
                <a:gd name="connsiteY4" fmla="*/ 0 h 10000"/>
                <a:gd name="connsiteX5" fmla="*/ 9851 w 9857"/>
                <a:gd name="connsiteY5" fmla="*/ 0 h 10000"/>
                <a:gd name="connsiteX6" fmla="*/ 9703 w 9857"/>
                <a:gd name="connsiteY6" fmla="*/ 10000 h 10000"/>
                <a:gd name="connsiteX7" fmla="*/ 7931 w 9857"/>
                <a:gd name="connsiteY7" fmla="*/ 10000 h 10000"/>
                <a:gd name="connsiteX8" fmla="*/ 7931 w 9857"/>
                <a:gd name="connsiteY8" fmla="*/ 5758 h 10000"/>
                <a:gd name="connsiteX9" fmla="*/ 1724 w 9857"/>
                <a:gd name="connsiteY9" fmla="*/ 5758 h 10000"/>
                <a:gd name="connsiteX10" fmla="*/ 1724 w 9857"/>
                <a:gd name="connsiteY10" fmla="*/ 10000 h 10000"/>
                <a:gd name="connsiteX11" fmla="*/ 0 w 9857"/>
                <a:gd name="connsiteY11" fmla="*/ 10000 h 10000"/>
                <a:gd name="connsiteX12" fmla="*/ 0 w 9857"/>
                <a:gd name="connsiteY12"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57" h="10000">
                  <a:moveTo>
                    <a:pt x="0" y="0"/>
                  </a:moveTo>
                  <a:lnTo>
                    <a:pt x="1724" y="0"/>
                  </a:lnTo>
                  <a:lnTo>
                    <a:pt x="1724" y="4545"/>
                  </a:lnTo>
                  <a:lnTo>
                    <a:pt x="7931" y="4545"/>
                  </a:lnTo>
                  <a:lnTo>
                    <a:pt x="7931" y="0"/>
                  </a:lnTo>
                  <a:lnTo>
                    <a:pt x="9851" y="0"/>
                  </a:lnTo>
                  <a:cubicBezTo>
                    <a:pt x="9901" y="3333"/>
                    <a:pt x="9653" y="6667"/>
                    <a:pt x="9703" y="10000"/>
                  </a:cubicBezTo>
                  <a:lnTo>
                    <a:pt x="7931" y="10000"/>
                  </a:lnTo>
                  <a:lnTo>
                    <a:pt x="7931" y="5758"/>
                  </a:lnTo>
                  <a:lnTo>
                    <a:pt x="1724" y="5758"/>
                  </a:lnTo>
                  <a:lnTo>
                    <a:pt x="1724" y="10000"/>
                  </a:lnTo>
                  <a:lnTo>
                    <a:pt x="0" y="10000"/>
                  </a:lnTo>
                  <a:lnTo>
                    <a:pt x="0" y="0"/>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41" name="Freeform 12"/>
            <p:cNvSpPr>
              <a:spLocks noEditPoints="1"/>
            </p:cNvSpPr>
            <p:nvPr userDrawn="1"/>
          </p:nvSpPr>
          <p:spPr bwMode="auto">
            <a:xfrm>
              <a:off x="3604" y="1764"/>
              <a:ext cx="35" cy="44"/>
            </a:xfrm>
            <a:custGeom>
              <a:avLst/>
              <a:gdLst>
                <a:gd name="T0" fmla="*/ 14 w 17"/>
                <a:gd name="T1" fmla="*/ 0 h 21"/>
                <a:gd name="T2" fmla="*/ 14 w 17"/>
                <a:gd name="T3" fmla="*/ 14 h 21"/>
                <a:gd name="T4" fmla="*/ 17 w 17"/>
                <a:gd name="T5" fmla="*/ 14 h 21"/>
                <a:gd name="T6" fmla="*/ 17 w 17"/>
                <a:gd name="T7" fmla="*/ 21 h 21"/>
                <a:gd name="T8" fmla="*/ 15 w 17"/>
                <a:gd name="T9" fmla="*/ 21 h 21"/>
                <a:gd name="T10" fmla="*/ 15 w 17"/>
                <a:gd name="T11" fmla="*/ 16 h 21"/>
                <a:gd name="T12" fmla="*/ 2 w 17"/>
                <a:gd name="T13" fmla="*/ 16 h 21"/>
                <a:gd name="T14" fmla="*/ 2 w 17"/>
                <a:gd name="T15" fmla="*/ 21 h 21"/>
                <a:gd name="T16" fmla="*/ 0 w 17"/>
                <a:gd name="T17" fmla="*/ 21 h 21"/>
                <a:gd name="T18" fmla="*/ 0 w 17"/>
                <a:gd name="T19" fmla="*/ 14 h 21"/>
                <a:gd name="T20" fmla="*/ 4 w 17"/>
                <a:gd name="T21" fmla="*/ 8 h 21"/>
                <a:gd name="T22" fmla="*/ 4 w 17"/>
                <a:gd name="T23" fmla="*/ 0 h 21"/>
                <a:gd name="T24" fmla="*/ 14 w 17"/>
                <a:gd name="T25" fmla="*/ 0 h 21"/>
                <a:gd name="T26" fmla="*/ 12 w 17"/>
                <a:gd name="T27" fmla="*/ 2 h 21"/>
                <a:gd name="T28" fmla="*/ 6 w 17"/>
                <a:gd name="T29" fmla="*/ 2 h 21"/>
                <a:gd name="T30" fmla="*/ 6 w 17"/>
                <a:gd name="T31" fmla="*/ 9 h 21"/>
                <a:gd name="T32" fmla="*/ 4 w 17"/>
                <a:gd name="T33" fmla="*/ 14 h 21"/>
                <a:gd name="T34" fmla="*/ 12 w 17"/>
                <a:gd name="T35" fmla="*/ 14 h 21"/>
                <a:gd name="T36" fmla="*/ 12 w 1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1">
                  <a:moveTo>
                    <a:pt x="14" y="0"/>
                  </a:moveTo>
                  <a:cubicBezTo>
                    <a:pt x="14" y="14"/>
                    <a:pt x="14" y="14"/>
                    <a:pt x="14" y="14"/>
                  </a:cubicBezTo>
                  <a:cubicBezTo>
                    <a:pt x="17" y="14"/>
                    <a:pt x="17" y="14"/>
                    <a:pt x="17" y="14"/>
                  </a:cubicBezTo>
                  <a:cubicBezTo>
                    <a:pt x="17" y="21"/>
                    <a:pt x="17" y="21"/>
                    <a:pt x="17" y="21"/>
                  </a:cubicBezTo>
                  <a:cubicBezTo>
                    <a:pt x="15" y="21"/>
                    <a:pt x="15" y="21"/>
                    <a:pt x="15" y="21"/>
                  </a:cubicBezTo>
                  <a:cubicBezTo>
                    <a:pt x="15" y="16"/>
                    <a:pt x="15" y="16"/>
                    <a:pt x="15" y="16"/>
                  </a:cubicBezTo>
                  <a:cubicBezTo>
                    <a:pt x="2" y="16"/>
                    <a:pt x="2" y="16"/>
                    <a:pt x="2" y="16"/>
                  </a:cubicBezTo>
                  <a:cubicBezTo>
                    <a:pt x="2" y="21"/>
                    <a:pt x="2" y="21"/>
                    <a:pt x="2" y="21"/>
                  </a:cubicBezTo>
                  <a:cubicBezTo>
                    <a:pt x="0" y="21"/>
                    <a:pt x="0" y="21"/>
                    <a:pt x="0" y="21"/>
                  </a:cubicBezTo>
                  <a:cubicBezTo>
                    <a:pt x="0" y="14"/>
                    <a:pt x="0" y="14"/>
                    <a:pt x="0" y="14"/>
                  </a:cubicBezTo>
                  <a:cubicBezTo>
                    <a:pt x="3" y="14"/>
                    <a:pt x="4" y="11"/>
                    <a:pt x="4" y="8"/>
                  </a:cubicBezTo>
                  <a:cubicBezTo>
                    <a:pt x="4" y="0"/>
                    <a:pt x="4" y="0"/>
                    <a:pt x="4" y="0"/>
                  </a:cubicBezTo>
                  <a:lnTo>
                    <a:pt x="14" y="0"/>
                  </a:lnTo>
                  <a:close/>
                  <a:moveTo>
                    <a:pt x="12" y="2"/>
                  </a:moveTo>
                  <a:cubicBezTo>
                    <a:pt x="6" y="2"/>
                    <a:pt x="6" y="2"/>
                    <a:pt x="6" y="2"/>
                  </a:cubicBezTo>
                  <a:cubicBezTo>
                    <a:pt x="6" y="9"/>
                    <a:pt x="6" y="9"/>
                    <a:pt x="6" y="9"/>
                  </a:cubicBezTo>
                  <a:cubicBezTo>
                    <a:pt x="6" y="12"/>
                    <a:pt x="5" y="13"/>
                    <a:pt x="4" y="14"/>
                  </a:cubicBezTo>
                  <a:cubicBezTo>
                    <a:pt x="12" y="14"/>
                    <a:pt x="12" y="14"/>
                    <a:pt x="12" y="14"/>
                  </a:cubicBezTo>
                  <a:lnTo>
                    <a:pt x="12" y="2"/>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42" name="Freeform 13"/>
            <p:cNvSpPr>
              <a:spLocks noEditPoints="1"/>
            </p:cNvSpPr>
            <p:nvPr userDrawn="1"/>
          </p:nvSpPr>
          <p:spPr bwMode="auto">
            <a:xfrm>
              <a:off x="3643" y="1762"/>
              <a:ext cx="35" cy="37"/>
            </a:xfrm>
            <a:custGeom>
              <a:avLst/>
              <a:gdLst>
                <a:gd name="T0" fmla="*/ 17 w 17"/>
                <a:gd name="T1" fmla="*/ 13 h 18"/>
                <a:gd name="T2" fmla="*/ 9 w 17"/>
                <a:gd name="T3" fmla="*/ 18 h 18"/>
                <a:gd name="T4" fmla="*/ 0 w 17"/>
                <a:gd name="T5" fmla="*/ 9 h 18"/>
                <a:gd name="T6" fmla="*/ 9 w 17"/>
                <a:gd name="T7" fmla="*/ 0 h 18"/>
                <a:gd name="T8" fmla="*/ 17 w 17"/>
                <a:gd name="T9" fmla="*/ 8 h 18"/>
                <a:gd name="T10" fmla="*/ 17 w 17"/>
                <a:gd name="T11" fmla="*/ 9 h 18"/>
                <a:gd name="T12" fmla="*/ 3 w 17"/>
                <a:gd name="T13" fmla="*/ 9 h 18"/>
                <a:gd name="T14" fmla="*/ 9 w 17"/>
                <a:gd name="T15" fmla="*/ 16 h 18"/>
                <a:gd name="T16" fmla="*/ 15 w 17"/>
                <a:gd name="T17" fmla="*/ 12 h 18"/>
                <a:gd name="T18" fmla="*/ 17 w 17"/>
                <a:gd name="T19" fmla="*/ 13 h 18"/>
                <a:gd name="T20" fmla="*/ 14 w 17"/>
                <a:gd name="T21" fmla="*/ 7 h 18"/>
                <a:gd name="T22" fmla="*/ 9 w 17"/>
                <a:gd name="T23" fmla="*/ 2 h 18"/>
                <a:gd name="T24" fmla="*/ 3 w 17"/>
                <a:gd name="T25" fmla="*/ 7 h 18"/>
                <a:gd name="T26" fmla="*/ 14 w 17"/>
                <a:gd name="T2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8">
                  <a:moveTo>
                    <a:pt x="17" y="13"/>
                  </a:moveTo>
                  <a:cubicBezTo>
                    <a:pt x="15" y="16"/>
                    <a:pt x="13" y="18"/>
                    <a:pt x="9" y="18"/>
                  </a:cubicBezTo>
                  <a:cubicBezTo>
                    <a:pt x="3" y="18"/>
                    <a:pt x="0" y="14"/>
                    <a:pt x="0" y="9"/>
                  </a:cubicBezTo>
                  <a:cubicBezTo>
                    <a:pt x="0" y="4"/>
                    <a:pt x="3" y="0"/>
                    <a:pt x="9" y="0"/>
                  </a:cubicBezTo>
                  <a:cubicBezTo>
                    <a:pt x="15" y="0"/>
                    <a:pt x="17" y="5"/>
                    <a:pt x="17" y="8"/>
                  </a:cubicBezTo>
                  <a:cubicBezTo>
                    <a:pt x="17" y="9"/>
                    <a:pt x="17" y="9"/>
                    <a:pt x="17" y="9"/>
                  </a:cubicBezTo>
                  <a:cubicBezTo>
                    <a:pt x="3" y="9"/>
                    <a:pt x="3" y="9"/>
                    <a:pt x="3" y="9"/>
                  </a:cubicBezTo>
                  <a:cubicBezTo>
                    <a:pt x="3" y="12"/>
                    <a:pt x="5" y="16"/>
                    <a:pt x="9" y="16"/>
                  </a:cubicBezTo>
                  <a:cubicBezTo>
                    <a:pt x="10" y="16"/>
                    <a:pt x="13" y="16"/>
                    <a:pt x="15" y="12"/>
                  </a:cubicBezTo>
                  <a:lnTo>
                    <a:pt x="17" y="13"/>
                  </a:lnTo>
                  <a:close/>
                  <a:moveTo>
                    <a:pt x="14" y="7"/>
                  </a:moveTo>
                  <a:cubicBezTo>
                    <a:pt x="14" y="5"/>
                    <a:pt x="12" y="2"/>
                    <a:pt x="9" y="2"/>
                  </a:cubicBezTo>
                  <a:cubicBezTo>
                    <a:pt x="6" y="2"/>
                    <a:pt x="3" y="4"/>
                    <a:pt x="3" y="7"/>
                  </a:cubicBezTo>
                  <a:lnTo>
                    <a:pt x="14" y="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43" name="Freeform 14"/>
            <p:cNvSpPr>
              <a:spLocks noEditPoints="1"/>
            </p:cNvSpPr>
            <p:nvPr userDrawn="1"/>
          </p:nvSpPr>
          <p:spPr bwMode="auto">
            <a:xfrm>
              <a:off x="3686" y="1762"/>
              <a:ext cx="36" cy="52"/>
            </a:xfrm>
            <a:custGeom>
              <a:avLst/>
              <a:gdLst>
                <a:gd name="T0" fmla="*/ 2 w 17"/>
                <a:gd name="T1" fmla="*/ 1 h 25"/>
                <a:gd name="T2" fmla="*/ 2 w 17"/>
                <a:gd name="T3" fmla="*/ 4 h 25"/>
                <a:gd name="T4" fmla="*/ 8 w 17"/>
                <a:gd name="T5" fmla="*/ 0 h 25"/>
                <a:gd name="T6" fmla="*/ 17 w 17"/>
                <a:gd name="T7" fmla="*/ 9 h 25"/>
                <a:gd name="T8" fmla="*/ 9 w 17"/>
                <a:gd name="T9" fmla="*/ 18 h 25"/>
                <a:gd name="T10" fmla="*/ 2 w 17"/>
                <a:gd name="T11" fmla="*/ 15 h 25"/>
                <a:gd name="T12" fmla="*/ 2 w 17"/>
                <a:gd name="T13" fmla="*/ 25 h 25"/>
                <a:gd name="T14" fmla="*/ 0 w 17"/>
                <a:gd name="T15" fmla="*/ 25 h 25"/>
                <a:gd name="T16" fmla="*/ 0 w 17"/>
                <a:gd name="T17" fmla="*/ 1 h 25"/>
                <a:gd name="T18" fmla="*/ 2 w 17"/>
                <a:gd name="T19" fmla="*/ 1 h 25"/>
                <a:gd name="T20" fmla="*/ 15 w 17"/>
                <a:gd name="T21" fmla="*/ 9 h 25"/>
                <a:gd name="T22" fmla="*/ 8 w 17"/>
                <a:gd name="T23" fmla="*/ 2 h 25"/>
                <a:gd name="T24" fmla="*/ 2 w 17"/>
                <a:gd name="T25" fmla="*/ 9 h 25"/>
                <a:gd name="T26" fmla="*/ 9 w 17"/>
                <a:gd name="T27" fmla="*/ 16 h 25"/>
                <a:gd name="T28" fmla="*/ 15 w 17"/>
                <a:gd name="T29"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25">
                  <a:moveTo>
                    <a:pt x="2" y="1"/>
                  </a:moveTo>
                  <a:cubicBezTo>
                    <a:pt x="2" y="4"/>
                    <a:pt x="2" y="4"/>
                    <a:pt x="2" y="4"/>
                  </a:cubicBezTo>
                  <a:cubicBezTo>
                    <a:pt x="3" y="2"/>
                    <a:pt x="5" y="0"/>
                    <a:pt x="8" y="0"/>
                  </a:cubicBezTo>
                  <a:cubicBezTo>
                    <a:pt x="14" y="0"/>
                    <a:pt x="17" y="4"/>
                    <a:pt x="17" y="9"/>
                  </a:cubicBezTo>
                  <a:cubicBezTo>
                    <a:pt x="17" y="14"/>
                    <a:pt x="14" y="18"/>
                    <a:pt x="9" y="18"/>
                  </a:cubicBezTo>
                  <a:cubicBezTo>
                    <a:pt x="5" y="18"/>
                    <a:pt x="3" y="16"/>
                    <a:pt x="2" y="15"/>
                  </a:cubicBezTo>
                  <a:cubicBezTo>
                    <a:pt x="2" y="25"/>
                    <a:pt x="2" y="25"/>
                    <a:pt x="2" y="25"/>
                  </a:cubicBezTo>
                  <a:cubicBezTo>
                    <a:pt x="0" y="25"/>
                    <a:pt x="0" y="25"/>
                    <a:pt x="0" y="25"/>
                  </a:cubicBezTo>
                  <a:cubicBezTo>
                    <a:pt x="0" y="1"/>
                    <a:pt x="0" y="1"/>
                    <a:pt x="0" y="1"/>
                  </a:cubicBezTo>
                  <a:lnTo>
                    <a:pt x="2" y="1"/>
                  </a:lnTo>
                  <a:close/>
                  <a:moveTo>
                    <a:pt x="15" y="9"/>
                  </a:moveTo>
                  <a:cubicBezTo>
                    <a:pt x="15" y="6"/>
                    <a:pt x="13" y="2"/>
                    <a:pt x="8" y="2"/>
                  </a:cubicBezTo>
                  <a:cubicBezTo>
                    <a:pt x="5" y="2"/>
                    <a:pt x="2" y="5"/>
                    <a:pt x="2" y="9"/>
                  </a:cubicBezTo>
                  <a:cubicBezTo>
                    <a:pt x="2" y="14"/>
                    <a:pt x="5" y="16"/>
                    <a:pt x="9" y="16"/>
                  </a:cubicBezTo>
                  <a:cubicBezTo>
                    <a:pt x="12" y="16"/>
                    <a:pt x="15" y="13"/>
                    <a:pt x="15" y="9"/>
                  </a:cubicBez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grpSp>
    </p:spTree>
    <p:extLst>
      <p:ext uri="{BB962C8B-B14F-4D97-AF65-F5344CB8AC3E}">
        <p14:creationId xmlns:p14="http://schemas.microsoft.com/office/powerpoint/2010/main" val="992554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7979" y="0"/>
            <a:ext cx="8270696" cy="694951"/>
          </a:xfrm>
        </p:spPr>
        <p:txBody>
          <a:bodyPr/>
          <a:lstStyle>
            <a:lvl1pPr>
              <a:defRPr/>
            </a:lvl1pPr>
          </a:lstStyle>
          <a:p>
            <a:r>
              <a:rPr lang="ru-RU" dirty="0"/>
              <a:t>Образец заголовка</a:t>
            </a:r>
          </a:p>
        </p:txBody>
      </p:sp>
      <p:sp>
        <p:nvSpPr>
          <p:cNvPr id="3" name="Объект 2"/>
          <p:cNvSpPr>
            <a:spLocks noGrp="1"/>
          </p:cNvSpPr>
          <p:nvPr>
            <p:ph idx="1"/>
          </p:nvPr>
        </p:nvSpPr>
        <p:spPr>
          <a:xfrm>
            <a:off x="360363" y="1082675"/>
            <a:ext cx="11469687" cy="5232400"/>
          </a:xfrm>
        </p:spPr>
        <p:txBody>
          <a:bodyPr>
            <a:normAutofit/>
          </a:bodyPr>
          <a:lstStyle>
            <a:lvl1pPr algn="l" defTabSz="914400" rtl="0" eaLnBrk="1" latinLnBrk="0" hangingPunct="1">
              <a:lnSpc>
                <a:spcPct val="100000"/>
              </a:lnSpc>
              <a:spcBef>
                <a:spcPts val="500"/>
              </a:spcBef>
              <a:buFont typeface="Arial" panose="020B0500000000000000" pitchFamily="34" charset="0"/>
              <a:defRPr lang="ru-RU" sz="2000" kern="1200" dirty="0">
                <a:solidFill>
                  <a:schemeClr val="tx1"/>
                </a:solidFill>
                <a:latin typeface="Trebuchet MS" panose="020B0603020202020204" pitchFamily="34" charset="0"/>
                <a:ea typeface="+mn-ea"/>
                <a:cs typeface="+mn-cs"/>
              </a:defRPr>
            </a:lvl1pPr>
            <a:lvl2pPr algn="l" defTabSz="914400" rtl="0" eaLnBrk="1" latinLnBrk="0" hangingPunct="1">
              <a:lnSpc>
                <a:spcPct val="100000"/>
              </a:lnSpc>
              <a:spcBef>
                <a:spcPts val="500"/>
              </a:spcBef>
              <a:buClr>
                <a:schemeClr val="accent1"/>
              </a:buClr>
              <a:buFont typeface="Arial" panose="020B0500000000000000" pitchFamily="34" charset="0"/>
              <a:defRPr lang="ru-RU" sz="2000" kern="1200" dirty="0">
                <a:solidFill>
                  <a:schemeClr val="tx1"/>
                </a:solidFill>
                <a:latin typeface="Trebuchet MS" panose="020B0603020202020204" pitchFamily="34" charset="0"/>
                <a:ea typeface="+mn-ea"/>
                <a:cs typeface="+mn-cs"/>
              </a:defRPr>
            </a:lvl2pPr>
            <a:lvl3pPr algn="l" defTabSz="914400" rtl="0" eaLnBrk="1" latinLnBrk="0" hangingPunct="1">
              <a:lnSpc>
                <a:spcPct val="100000"/>
              </a:lnSpc>
              <a:spcBef>
                <a:spcPts val="500"/>
              </a:spcBef>
              <a:buClr>
                <a:schemeClr val="accent1"/>
              </a:buClr>
              <a:buFont typeface="Arial" panose="020B0500000000000000" pitchFamily="34" charset="0"/>
              <a:defRPr lang="ru-RU" sz="2000" kern="1200" dirty="0">
                <a:solidFill>
                  <a:schemeClr val="tx1"/>
                </a:solidFill>
                <a:latin typeface="Trebuchet MS" panose="020B0603020202020204" pitchFamily="34" charset="0"/>
                <a:ea typeface="+mn-ea"/>
                <a:cs typeface="+mn-cs"/>
              </a:defRPr>
            </a:lvl3pPr>
            <a:lvl4pPr algn="l" defTabSz="914400" rtl="0" eaLnBrk="1" latinLnBrk="0" hangingPunct="1">
              <a:lnSpc>
                <a:spcPct val="100000"/>
              </a:lnSpc>
              <a:spcBef>
                <a:spcPts val="500"/>
              </a:spcBef>
              <a:buClr>
                <a:schemeClr val="accent1"/>
              </a:buClr>
              <a:buFont typeface="Arial" panose="020B0500000000000000" pitchFamily="34" charset="0"/>
              <a:defRPr lang="ru-RU" sz="2000" kern="1200" dirty="0">
                <a:solidFill>
                  <a:schemeClr val="tx1"/>
                </a:solidFill>
                <a:latin typeface="Trebuchet MS" panose="020B0603020202020204" pitchFamily="34" charset="0"/>
                <a:ea typeface="+mn-ea"/>
                <a:cs typeface="+mn-cs"/>
              </a:defRPr>
            </a:lvl4pPr>
            <a:lvl5pPr algn="l" defTabSz="914400" rtl="0" eaLnBrk="1" latinLnBrk="0" hangingPunct="1">
              <a:lnSpc>
                <a:spcPct val="100000"/>
              </a:lnSpc>
              <a:spcBef>
                <a:spcPts val="500"/>
              </a:spcBef>
              <a:buClr>
                <a:schemeClr val="accent1"/>
              </a:buClr>
              <a:buFont typeface="Arial" panose="020B0500000000000000" pitchFamily="34" charset="0"/>
              <a:defRPr lang="ru-RU" sz="2000" kern="1200" dirty="0">
                <a:solidFill>
                  <a:schemeClr val="tx1"/>
                </a:solidFill>
                <a:latin typeface="Trebuchet MS" panose="020B0603020202020204" pitchFamily="34" charset="0"/>
                <a:ea typeface="+mn-ea"/>
                <a:cs typeface="+mn-cs"/>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Нижний колонтитул 4"/>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6" name="Номер слайда 5"/>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307063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dirty="0"/>
              <a:t>Образец заголовка</a:t>
            </a:r>
          </a:p>
        </p:txBody>
      </p:sp>
      <p:sp>
        <p:nvSpPr>
          <p:cNvPr id="3" name="Объект 2"/>
          <p:cNvSpPr>
            <a:spLocks noGrp="1"/>
          </p:cNvSpPr>
          <p:nvPr>
            <p:ph sz="half" idx="1"/>
          </p:nvPr>
        </p:nvSpPr>
        <p:spPr>
          <a:xfrm>
            <a:off x="360364" y="1082675"/>
            <a:ext cx="5549899" cy="5232400"/>
          </a:xfr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Объект 3"/>
          <p:cNvSpPr>
            <a:spLocks noGrp="1"/>
          </p:cNvSpPr>
          <p:nvPr>
            <p:ph sz="half" idx="2"/>
          </p:nvPr>
        </p:nvSpPr>
        <p:spPr>
          <a:xfrm>
            <a:off x="6276974" y="1082675"/>
            <a:ext cx="5553075" cy="5232400"/>
          </a:xfr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6" name="Нижний колонтитул 5"/>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7" name="Номер слайда 6"/>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25656955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54200" y="1"/>
            <a:ext cx="8166100" cy="698499"/>
          </a:xfrm>
        </p:spPr>
        <p:txBody>
          <a:bodyPr/>
          <a:lstStyle>
            <a:lvl1pPr>
              <a:defRPr/>
            </a:lvl1pPr>
          </a:lstStyle>
          <a:p>
            <a:r>
              <a:rPr lang="ru-RU" dirty="0"/>
              <a:t>Образец заголовка</a:t>
            </a:r>
          </a:p>
        </p:txBody>
      </p:sp>
      <p:sp>
        <p:nvSpPr>
          <p:cNvPr id="3" name="Текст 2"/>
          <p:cNvSpPr>
            <a:spLocks noGrp="1"/>
          </p:cNvSpPr>
          <p:nvPr>
            <p:ph type="body" idx="1"/>
          </p:nvPr>
        </p:nvSpPr>
        <p:spPr>
          <a:xfrm>
            <a:off x="360364" y="1082675"/>
            <a:ext cx="5549899" cy="349250"/>
          </a:xfrm>
        </p:spPr>
        <p:txBody>
          <a:bodyPr anchor="b"/>
          <a:lstStyle>
            <a:lvl1pPr marL="0" indent="0">
              <a:buNone/>
              <a:defRPr sz="2400" b="1">
                <a:latin typeface="Trebuchet MS" panose="020B0603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4" name="Объект 3"/>
          <p:cNvSpPr>
            <a:spLocks noGrp="1"/>
          </p:cNvSpPr>
          <p:nvPr>
            <p:ph sz="half" idx="2"/>
          </p:nvPr>
        </p:nvSpPr>
        <p:spPr>
          <a:xfrm>
            <a:off x="360364" y="1816099"/>
            <a:ext cx="5549899" cy="4498975"/>
          </a:xfr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Текст 4"/>
          <p:cNvSpPr>
            <a:spLocks noGrp="1"/>
          </p:cNvSpPr>
          <p:nvPr>
            <p:ph type="body" sz="quarter" idx="3"/>
          </p:nvPr>
        </p:nvSpPr>
        <p:spPr>
          <a:xfrm>
            <a:off x="6276974" y="1082675"/>
            <a:ext cx="5553075" cy="349250"/>
          </a:xfrm>
        </p:spPr>
        <p:txBody>
          <a:bodyPr anchor="b"/>
          <a:lstStyle>
            <a:lvl1pPr marL="0" indent="0">
              <a:buNone/>
              <a:defRPr sz="2400" b="1">
                <a:latin typeface="Trebuchet MS" panose="020B0603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6" name="Объект 5"/>
          <p:cNvSpPr>
            <a:spLocks noGrp="1"/>
          </p:cNvSpPr>
          <p:nvPr>
            <p:ph sz="quarter" idx="4"/>
          </p:nvPr>
        </p:nvSpPr>
        <p:spPr>
          <a:xfrm>
            <a:off x="6276974" y="1816099"/>
            <a:ext cx="5553075" cy="4498975"/>
          </a:xfr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8" name="Нижний колонтитул 7"/>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9" name="Номер слайда 8"/>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225297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3" name="Нижний колонтитул 2"/>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4" name="Номер слайда 3"/>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23478355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7979" y="0"/>
            <a:ext cx="8270696" cy="694951"/>
          </a:xfrm>
          <a:prstGeom prst="rect">
            <a:avLst/>
          </a:prstGeom>
          <a:noFill/>
        </p:spPr>
        <p:txBody>
          <a:bodyPr wrap="square" rtlCol="0" anchor="ctr">
            <a:noAutofit/>
          </a:bodyPr>
          <a:lstStyle/>
          <a:p>
            <a:pPr lvl="0"/>
            <a:endParaRPr lang="ru-RU" dirty="0"/>
          </a:p>
        </p:txBody>
      </p:sp>
      <p:sp>
        <p:nvSpPr>
          <p:cNvPr id="3" name="Текст 2"/>
          <p:cNvSpPr>
            <a:spLocks noGrp="1"/>
          </p:cNvSpPr>
          <p:nvPr>
            <p:ph type="body" idx="1"/>
          </p:nvPr>
        </p:nvSpPr>
        <p:spPr>
          <a:xfrm>
            <a:off x="360363" y="1082675"/>
            <a:ext cx="11469687" cy="5232400"/>
          </a:xfrm>
          <a:prstGeom prst="rect">
            <a:avLst/>
          </a:prstGeom>
        </p:spPr>
        <p:txBody>
          <a:bodyPr vert="horz" lIns="0" tIns="0" rIns="0" bIns="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Нижний колонтитул 4"/>
          <p:cNvSpPr>
            <a:spLocks noGrp="1"/>
          </p:cNvSpPr>
          <p:nvPr>
            <p:ph type="ftr" sz="quarter" idx="3"/>
          </p:nvPr>
        </p:nvSpPr>
        <p:spPr>
          <a:xfrm>
            <a:off x="360362" y="6520816"/>
            <a:ext cx="7712075" cy="333462"/>
          </a:xfrm>
          <a:prstGeom prst="rect">
            <a:avLst/>
          </a:prstGeom>
        </p:spPr>
        <p:txBody>
          <a:bodyPr vert="horz" lIns="0" tIns="0" rIns="0" bIns="0" rtlCol="0" anchor="ctr"/>
          <a:lstStyle>
            <a:lvl1pPr algn="l">
              <a:defRPr sz="1200">
                <a:solidFill>
                  <a:schemeClr val="tx1">
                    <a:lumMod val="60000"/>
                    <a:lumOff val="40000"/>
                  </a:schemeClr>
                </a:solidFill>
                <a:latin typeface="Segoe UI" panose="020B0502040204020203" pitchFamily="34" charset="0"/>
              </a:defRPr>
            </a:lvl1pPr>
          </a:lstStyle>
          <a:p>
            <a:endParaRPr lang="ru-RU" dirty="0"/>
          </a:p>
        </p:txBody>
      </p:sp>
      <p:sp>
        <p:nvSpPr>
          <p:cNvPr id="6" name="Номер слайда 5"/>
          <p:cNvSpPr>
            <a:spLocks noGrp="1"/>
          </p:cNvSpPr>
          <p:nvPr>
            <p:ph type="sldNum" sz="quarter" idx="4"/>
          </p:nvPr>
        </p:nvSpPr>
        <p:spPr>
          <a:xfrm>
            <a:off x="9086849" y="6520815"/>
            <a:ext cx="2743200" cy="333462"/>
          </a:xfrm>
          <a:prstGeom prst="rect">
            <a:avLst/>
          </a:prstGeom>
        </p:spPr>
        <p:txBody>
          <a:bodyPr vert="horz" lIns="0" tIns="0" rIns="0" bIns="0" rtlCol="0" anchor="ctr"/>
          <a:lstStyle>
            <a:lvl1pPr algn="r">
              <a:defRPr sz="1200">
                <a:solidFill>
                  <a:schemeClr val="tx1">
                    <a:lumMod val="60000"/>
                    <a:lumOff val="40000"/>
                  </a:schemeClr>
                </a:solidFill>
                <a:latin typeface="Segoe UI" panose="020B0502040204020203" pitchFamily="34" charset="0"/>
              </a:defRPr>
            </a:lvl1pPr>
          </a:lstStyle>
          <a:p>
            <a:fld id="{01D45CEE-34A4-4662-B092-562F1FC220D0}" type="slidenum">
              <a:rPr lang="ru-RU" smtClean="0"/>
              <a:pPr/>
              <a:t>‹#›</a:t>
            </a:fld>
            <a:endParaRPr lang="ru-RU" dirty="0"/>
          </a:p>
        </p:txBody>
      </p:sp>
      <p:pic>
        <p:nvPicPr>
          <p:cNvPr id="11" name="Рисунок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0363" y="76579"/>
            <a:ext cx="1254125" cy="541013"/>
          </a:xfrm>
          <a:prstGeom prst="rect">
            <a:avLst/>
          </a:prstGeom>
        </p:spPr>
      </p:pic>
      <p:sp>
        <p:nvSpPr>
          <p:cNvPr id="12" name="TextBox 11"/>
          <p:cNvSpPr txBox="1"/>
          <p:nvPr/>
        </p:nvSpPr>
        <p:spPr>
          <a:xfrm>
            <a:off x="10209400" y="0"/>
            <a:ext cx="1620649" cy="694951"/>
          </a:xfrm>
          <a:prstGeom prst="rect">
            <a:avLst/>
          </a:prstGeom>
          <a:noFill/>
        </p:spPr>
        <p:txBody>
          <a:bodyPr wrap="square" lIns="0" tIns="0" rIns="0" bIns="0" rtlCol="0" anchor="ctr">
            <a:noAutofit/>
          </a:bodyPr>
          <a:lstStyle/>
          <a:p>
            <a:pPr algn="r"/>
            <a:endParaRPr lang="ru-RU" sz="1500" dirty="0">
              <a:solidFill>
                <a:schemeClr val="tx1">
                  <a:lumMod val="60000"/>
                  <a:lumOff val="40000"/>
                </a:schemeClr>
              </a:solidFill>
              <a:latin typeface="Segoe UI" panose="020B0502040204020203" pitchFamily="34" charset="0"/>
              <a:ea typeface="Roboto" panose="02000000000000000000" pitchFamily="2" charset="0"/>
            </a:endParaRPr>
          </a:p>
        </p:txBody>
      </p:sp>
      <p:sp>
        <p:nvSpPr>
          <p:cNvPr id="16" name="Прямоугольник 15"/>
          <p:cNvSpPr/>
          <p:nvPr/>
        </p:nvSpPr>
        <p:spPr>
          <a:xfrm>
            <a:off x="-1" y="694951"/>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7" name="Прямоугольник 16"/>
          <p:cNvSpPr/>
          <p:nvPr/>
        </p:nvSpPr>
        <p:spPr>
          <a:xfrm>
            <a:off x="8072438" y="694951"/>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8" name="Прямоугольник 17"/>
          <p:cNvSpPr/>
          <p:nvPr/>
        </p:nvSpPr>
        <p:spPr>
          <a:xfrm>
            <a:off x="4129088" y="694951"/>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3" name="Прямоугольник 32"/>
          <p:cNvSpPr/>
          <p:nvPr userDrawn="1"/>
        </p:nvSpPr>
        <p:spPr>
          <a:xfrm>
            <a:off x="-1" y="6472125"/>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4" name="Прямоугольник 33"/>
          <p:cNvSpPr/>
          <p:nvPr userDrawn="1"/>
        </p:nvSpPr>
        <p:spPr>
          <a:xfrm>
            <a:off x="8072438" y="6472125"/>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5" name="Прямоугольник 34"/>
          <p:cNvSpPr/>
          <p:nvPr userDrawn="1"/>
        </p:nvSpPr>
        <p:spPr>
          <a:xfrm>
            <a:off x="4129088" y="6472125"/>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Tree>
    <p:extLst>
      <p:ext uri="{BB962C8B-B14F-4D97-AF65-F5344CB8AC3E}">
        <p14:creationId xmlns:p14="http://schemas.microsoft.com/office/powerpoint/2010/main" val="2002170627"/>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6" r:id="rId3"/>
    <p:sldLayoutId id="2147483650" r:id="rId4"/>
    <p:sldLayoutId id="2147483652" r:id="rId5"/>
    <p:sldLayoutId id="2147483653" r:id="rId6"/>
    <p:sldLayoutId id="2147483655" r:id="rId7"/>
  </p:sldLayoutIdLst>
  <p:txStyles>
    <p:title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p:titleStyle>
    <p:bodyStyle>
      <a:lvl1pPr marL="0" indent="0" algn="l" defTabSz="914400" rtl="0" eaLnBrk="1" latinLnBrk="0" hangingPunct="1">
        <a:lnSpc>
          <a:spcPct val="100000"/>
        </a:lnSpc>
        <a:spcBef>
          <a:spcPts val="1000"/>
        </a:spcBef>
        <a:buFont typeface="Arial" panose="020B0500000000000000" pitchFamily="34" charset="0"/>
        <a:buNone/>
        <a:defRPr sz="2000" kern="1200">
          <a:solidFill>
            <a:schemeClr val="tx1"/>
          </a:solidFill>
          <a:latin typeface="Trebuchet MS" panose="020B0603020202020204" pitchFamily="34" charset="0"/>
          <a:ea typeface="+mn-ea"/>
          <a:cs typeface="+mn-cs"/>
        </a:defRPr>
      </a:lvl1pPr>
      <a:lvl2pPr marL="360363" indent="-358775"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2pPr>
      <a:lvl3pPr marL="719138"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3pPr>
      <a:lvl4pPr marL="1079500" indent="-358775" algn="l" defTabSz="914400" rtl="0" eaLnBrk="1" latinLnBrk="0" hangingPunct="1">
        <a:lnSpc>
          <a:spcPct val="100000"/>
        </a:lnSpc>
        <a:spcBef>
          <a:spcPts val="500"/>
        </a:spcBef>
        <a:buClr>
          <a:schemeClr val="accent1"/>
        </a:buClr>
        <a:buFont typeface="Arial" panose="020B0500000000000000" pitchFamily="34" charset="0"/>
        <a:buChar char="•"/>
        <a:tabLst/>
        <a:defRPr sz="2000" kern="1200">
          <a:solidFill>
            <a:schemeClr val="tx1"/>
          </a:solidFill>
          <a:latin typeface="Trebuchet MS" panose="020B0603020202020204" pitchFamily="34" charset="0"/>
          <a:ea typeface="+mn-ea"/>
          <a:cs typeface="+mn-cs"/>
        </a:defRPr>
      </a:lvl4pPr>
      <a:lvl5pPr marL="1438275"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27">
          <p15:clr>
            <a:srgbClr val="F26B43"/>
          </p15:clr>
        </p15:guide>
        <p15:guide id="2" orient="horz" pos="682">
          <p15:clr>
            <a:srgbClr val="F26B43"/>
          </p15:clr>
        </p15:guide>
        <p15:guide id="3" pos="7452">
          <p15:clr>
            <a:srgbClr val="F26B43"/>
          </p15:clr>
        </p15:guide>
        <p15:guide id="4" pos="3723">
          <p15:clr>
            <a:srgbClr val="F26B43"/>
          </p15:clr>
        </p15:guide>
        <p15:guide id="5" pos="3954">
          <p15:clr>
            <a:srgbClr val="F26B43"/>
          </p15:clr>
        </p15:guide>
        <p15:guide id="6" pos="2712">
          <p15:clr>
            <a:srgbClr val="F26B43"/>
          </p15:clr>
        </p15:guide>
        <p15:guide id="7" pos="2482">
          <p15:clr>
            <a:srgbClr val="F26B43"/>
          </p15:clr>
        </p15:guide>
        <p15:guide id="8" pos="4968">
          <p15:clr>
            <a:srgbClr val="F26B43"/>
          </p15:clr>
        </p15:guide>
        <p15:guide id="9" pos="5198">
          <p15:clr>
            <a:srgbClr val="F26B43"/>
          </p15:clr>
        </p15:guide>
        <p15:guide id="10" pos="2091">
          <p15:clr>
            <a:srgbClr val="F26B43"/>
          </p15:clr>
        </p15:guide>
        <p15:guide id="11" pos="1862">
          <p15:clr>
            <a:srgbClr val="F26B43"/>
          </p15:clr>
        </p15:guide>
        <p15:guide id="12" pos="5589">
          <p15:clr>
            <a:srgbClr val="F26B43"/>
          </p15:clr>
        </p15:guide>
        <p15:guide id="13" pos="5817">
          <p15:clr>
            <a:srgbClr val="F26B43"/>
          </p15:clr>
        </p15:guide>
        <p15:guide id="14" orient="horz" pos="3978">
          <p15:clr>
            <a:srgbClr val="F26B43"/>
          </p15:clr>
        </p15:guide>
        <p15:guide id="15" orient="horz" pos="90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ctrTitle"/>
          </p:nvPr>
        </p:nvSpPr>
        <p:spPr>
          <a:xfrm>
            <a:off x="1524000" y="3848099"/>
            <a:ext cx="9144000" cy="2466975"/>
          </a:xfrm>
        </p:spPr>
        <p:txBody>
          <a:bodyPr/>
          <a:lstStyle/>
          <a:p>
            <a:r>
              <a:rPr lang="ru-RU" dirty="0" smtClean="0"/>
              <a:t>Обеспечение гарантийных обязательств</a:t>
            </a:r>
            <a:br>
              <a:rPr lang="ru-RU" dirty="0" smtClean="0"/>
            </a:br>
            <a:r>
              <a:rPr lang="ru-RU" dirty="0" smtClean="0"/>
              <a:t>и как правильно работать с ним</a:t>
            </a:r>
            <a:endParaRPr lang="ru-RU" dirty="0"/>
          </a:p>
        </p:txBody>
      </p:sp>
      <p:sp>
        <p:nvSpPr>
          <p:cNvPr id="7" name="Подзаголовок 6"/>
          <p:cNvSpPr>
            <a:spLocks noGrp="1"/>
          </p:cNvSpPr>
          <p:nvPr>
            <p:ph type="subTitle" idx="1"/>
          </p:nvPr>
        </p:nvSpPr>
        <p:spPr/>
        <p:txBody>
          <a:bodyPr/>
          <a:lstStyle/>
          <a:p>
            <a:r>
              <a:rPr lang="ru-RU" dirty="0"/>
              <a:t> </a:t>
            </a:r>
          </a:p>
        </p:txBody>
      </p:sp>
    </p:spTree>
    <p:extLst>
      <p:ext uri="{BB962C8B-B14F-4D97-AF65-F5344CB8AC3E}">
        <p14:creationId xmlns:p14="http://schemas.microsoft.com/office/powerpoint/2010/main" val="2102926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9288245" cy="313828"/>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8874572"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Санкт-Петербургское УФАС России, Решение от 26.09.2019 по делу </a:t>
            </a:r>
            <a:r>
              <a:rPr lang="en-US" sz="1600" b="1" dirty="0" smtClean="0">
                <a:latin typeface="Segoe UI" panose="020B0502040204020203" pitchFamily="34" charset="0"/>
                <a:cs typeface="Segoe UI" panose="020B0502040204020203" pitchFamily="34" charset="0"/>
              </a:rPr>
              <a:t>N 44-4695/19</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Гарантийные обязательства при закупке мебели</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708708"/>
          </a:xfrm>
          <a:prstGeom prst="rect">
            <a:avLst/>
          </a:prstGeom>
        </p:spPr>
        <p:txBody>
          <a:bodyPr wrap="square">
            <a:spAutoFit/>
          </a:bodyPr>
          <a:lstStyle/>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Цитаты дела:</a:t>
            </a:r>
          </a:p>
          <a:p>
            <a:pPr algn="just" defTabSz="447675">
              <a:spcBef>
                <a:spcPts val="1200"/>
              </a:spcBef>
              <a:buClr>
                <a:srgbClr val="E4465A"/>
              </a:buClr>
              <a:buSzPct val="120000"/>
            </a:pPr>
            <a:r>
              <a:rPr lang="ru-RU" sz="1300" i="1" dirty="0" smtClean="0">
                <a:solidFill>
                  <a:srgbClr val="444444"/>
                </a:solidFill>
                <a:latin typeface="Segoe UI" panose="020B0502040204020203" pitchFamily="34" charset="0"/>
                <a:cs typeface="Segoe UI" panose="020B0502040204020203" pitchFamily="34" charset="0"/>
              </a:rPr>
              <a:t>«Принципиальным </a:t>
            </a:r>
            <a:r>
              <a:rPr lang="ru-RU" sz="1300" i="1" dirty="0">
                <a:solidFill>
                  <a:srgbClr val="444444"/>
                </a:solidFill>
                <a:latin typeface="Segoe UI" panose="020B0502040204020203" pitchFamily="34" charset="0"/>
                <a:cs typeface="Segoe UI" panose="020B0502040204020203" pitchFamily="34" charset="0"/>
              </a:rPr>
              <a:t>отличием гарантийного срока на поставленные изделия по Контракту от срока эксплуатации кресел является условие Контракта, обязывающее Поставщика в течение гарантийного срока безвозмездно устранять недостатки изделий, поставленных по Контракту, связанные с ненадлежащим исполнением обязательств по Контракту Поставщика.</a:t>
            </a:r>
          </a:p>
          <a:p>
            <a:pPr algn="just" defTabSz="447675">
              <a:spcBef>
                <a:spcPts val="1200"/>
              </a:spcBef>
              <a:buClr>
                <a:srgbClr val="E4465A"/>
              </a:buClr>
              <a:buSzPct val="120000"/>
            </a:pPr>
            <a:r>
              <a:rPr lang="ru-RU" sz="1300" i="1" dirty="0">
                <a:solidFill>
                  <a:srgbClr val="444444"/>
                </a:solidFill>
                <a:latin typeface="Segoe UI" panose="020B0502040204020203" pitchFamily="34" charset="0"/>
                <a:cs typeface="Segoe UI" panose="020B0502040204020203" pitchFamily="34" charset="0"/>
              </a:rPr>
              <a:t>Статьей 3 Технического регламента Таможенного союза ТР ТС 025/2012 "О безопасности мебельной продукции" предусмотрен срок службы, который определен, как заданная производителем календарная продолжительность эксплуатации изделия мебели от ее начала до наступления предельного состояния, при котором его детали, узлы, соединения и тому подобное могут начать представлять опасность для жизни и здоровья граждан, причинять вред их имуществу или окружающей среде. При этом, ч. 2 ст. 4 Технического регламента Таможенного союза ТР ТС 025/2012 "О безопасности мебельной продукции" установлено, что изготовитель продавец, импортер, либо уполномоченное изготовителем лицо, размещающее мебель на рынке, обязаны обеспечить безопасность изделия мебели на протяжении всего установленного изготовителем срока службы.</a:t>
            </a:r>
          </a:p>
          <a:p>
            <a:pPr algn="just" defTabSz="447675">
              <a:spcBef>
                <a:spcPts val="1200"/>
              </a:spcBef>
              <a:buClr>
                <a:srgbClr val="E4465A"/>
              </a:buClr>
              <a:buSzPct val="120000"/>
            </a:pPr>
            <a:r>
              <a:rPr lang="ru-RU" sz="1300" i="1" dirty="0">
                <a:solidFill>
                  <a:srgbClr val="444444"/>
                </a:solidFill>
                <a:latin typeface="Segoe UI" panose="020B0502040204020203" pitchFamily="34" charset="0"/>
                <a:cs typeface="Segoe UI" panose="020B0502040204020203" pitchFamily="34" charset="0"/>
              </a:rPr>
              <a:t>Частью 7.2 ст. 5 Технического регламента Таможенного союза ТР ТС 025/2012 " О безопасности мебельной продукции " устанавливает, что маркировка мебели должна содержать и гарантийный срок, и срок службы.</a:t>
            </a:r>
          </a:p>
          <a:p>
            <a:pPr algn="just" defTabSz="447675">
              <a:spcBef>
                <a:spcPts val="1200"/>
              </a:spcBef>
              <a:buClr>
                <a:srgbClr val="E4465A"/>
              </a:buClr>
              <a:buSzPct val="120000"/>
            </a:pPr>
            <a:r>
              <a:rPr lang="ru-RU" sz="1300" i="1" dirty="0">
                <a:solidFill>
                  <a:srgbClr val="444444"/>
                </a:solidFill>
                <a:latin typeface="Segoe UI" panose="020B0502040204020203" pitchFamily="34" charset="0"/>
                <a:cs typeface="Segoe UI" panose="020B0502040204020203" pitchFamily="34" charset="0"/>
              </a:rPr>
              <a:t>Таким образом, гарантийный срок и срок службы - это два разных срока, имеющих различное правовое значение и различный календарный </a:t>
            </a:r>
            <a:r>
              <a:rPr lang="ru-RU" sz="1300" i="1" dirty="0" smtClean="0">
                <a:solidFill>
                  <a:srgbClr val="444444"/>
                </a:solidFill>
                <a:latin typeface="Segoe UI" panose="020B0502040204020203" pitchFamily="34" charset="0"/>
                <a:cs typeface="Segoe UI" panose="020B0502040204020203" pitchFamily="34" charset="0"/>
              </a:rPr>
              <a:t>срок».</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5" name="Рисунок 4"/>
          <p:cNvPicPr>
            <a:picLocks noChangeAspect="1"/>
          </p:cNvPicPr>
          <p:nvPr/>
        </p:nvPicPr>
        <p:blipFill>
          <a:blip r:embed="rId3"/>
          <a:stretch>
            <a:fillRect/>
          </a:stretch>
        </p:blipFill>
        <p:spPr>
          <a:xfrm>
            <a:off x="187415" y="1104039"/>
            <a:ext cx="1112346" cy="1247275"/>
          </a:xfrm>
          <a:prstGeom prst="rect">
            <a:avLst/>
          </a:prstGeom>
        </p:spPr>
      </p:pic>
    </p:spTree>
    <p:extLst>
      <p:ext uri="{BB962C8B-B14F-4D97-AF65-F5344CB8AC3E}">
        <p14:creationId xmlns:p14="http://schemas.microsoft.com/office/powerpoint/2010/main" val="49865479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Порядок предоставления ого</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361235" y="1838469"/>
            <a:ext cx="10342773" cy="984885"/>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Вопрос: </a:t>
            </a:r>
            <a:r>
              <a:rPr lang="ru-RU" sz="1600" dirty="0" smtClean="0">
                <a:solidFill>
                  <a:srgbClr val="444444"/>
                </a:solidFill>
                <a:latin typeface="Segoe UI" panose="020B0502040204020203" pitchFamily="34" charset="0"/>
                <a:cs typeface="Segoe UI" panose="020B0502040204020203" pitchFamily="34" charset="0"/>
              </a:rPr>
              <a:t>Как прописать порядок предоставления </a:t>
            </a:r>
            <a:r>
              <a:rPr lang="ru-RU" sz="1600" dirty="0">
                <a:solidFill>
                  <a:srgbClr val="444444"/>
                </a:solidFill>
                <a:latin typeface="Segoe UI" panose="020B0502040204020203" pitchFamily="34" charset="0"/>
                <a:cs typeface="Segoe UI" panose="020B0502040204020203" pitchFamily="34" charset="0"/>
              </a:rPr>
              <a:t>О</a:t>
            </a:r>
            <a:r>
              <a:rPr lang="ru-RU" sz="1600" dirty="0" smtClean="0">
                <a:solidFill>
                  <a:srgbClr val="444444"/>
                </a:solidFill>
                <a:latin typeface="Segoe UI" panose="020B0502040204020203" pitchFamily="34" charset="0"/>
                <a:cs typeface="Segoe UI" panose="020B0502040204020203" pitchFamily="34" charset="0"/>
              </a:rPr>
              <a:t>ГО?</a:t>
            </a:r>
            <a:endParaRPr lang="ru-RU" sz="16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Ответ: </a:t>
            </a:r>
            <a:r>
              <a:rPr lang="ru-RU" sz="1600" dirty="0" smtClean="0">
                <a:solidFill>
                  <a:srgbClr val="444444"/>
                </a:solidFill>
                <a:latin typeface="Segoe UI" panose="020B0502040204020203" pitchFamily="34" charset="0"/>
                <a:cs typeface="Segoe UI" panose="020B0502040204020203" pitchFamily="34" charset="0"/>
              </a:rPr>
              <a:t>Копирование закона + доп. пояснения в тексте контракта. Рекомендую разделять в контракте разделы «ОИК» и «ОГО», а не смешивать в кучу, как это сделано в законе.</a:t>
            </a:r>
            <a:endParaRPr lang="ru-RU" sz="1600" b="1" dirty="0" smtClean="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54582874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Сроки предоставления ого</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263331" y="820517"/>
            <a:ext cx="10342773" cy="5724644"/>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Вопрос: </a:t>
            </a:r>
            <a:r>
              <a:rPr lang="ru-RU" sz="1400" dirty="0" smtClean="0">
                <a:solidFill>
                  <a:srgbClr val="444444"/>
                </a:solidFill>
                <a:latin typeface="Segoe UI" panose="020B0502040204020203" pitchFamily="34" charset="0"/>
                <a:cs typeface="Segoe UI" panose="020B0502040204020203" pitchFamily="34" charset="0"/>
              </a:rPr>
              <a:t>Как прописать сроки предоставления ГО?</a:t>
            </a:r>
            <a:endParaRPr lang="ru-RU"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Ответ: </a:t>
            </a:r>
            <a:r>
              <a:rPr lang="ru-RU" sz="1400" dirty="0" smtClean="0">
                <a:solidFill>
                  <a:srgbClr val="444444"/>
                </a:solidFill>
                <a:latin typeface="Segoe UI" panose="020B0502040204020203" pitchFamily="34" charset="0"/>
                <a:cs typeface="Segoe UI" panose="020B0502040204020203" pitchFamily="34" charset="0"/>
              </a:rPr>
              <a:t>Для начала рекомендую разделять в контракте два понятия: </a:t>
            </a:r>
            <a:r>
              <a:rPr lang="ru-RU" sz="1400" u="sng" dirty="0" smtClean="0">
                <a:solidFill>
                  <a:srgbClr val="444444"/>
                </a:solidFill>
                <a:latin typeface="Segoe UI" panose="020B0502040204020203" pitchFamily="34" charset="0"/>
                <a:cs typeface="Segoe UI" panose="020B0502040204020203" pitchFamily="34" charset="0"/>
              </a:rPr>
              <a:t>срок предоставления ОГО</a:t>
            </a:r>
            <a:r>
              <a:rPr lang="ru-RU" sz="1400" dirty="0" smtClean="0">
                <a:solidFill>
                  <a:srgbClr val="444444"/>
                </a:solidFill>
                <a:latin typeface="Segoe UI" panose="020B0502040204020203" pitchFamily="34" charset="0"/>
                <a:cs typeface="Segoe UI" panose="020B0502040204020203" pitchFamily="34" charset="0"/>
              </a:rPr>
              <a:t> и </a:t>
            </a:r>
            <a:r>
              <a:rPr lang="ru-RU" sz="1400" u="sng" dirty="0" smtClean="0">
                <a:solidFill>
                  <a:srgbClr val="444444"/>
                </a:solidFill>
                <a:latin typeface="Segoe UI" panose="020B0502040204020203" pitchFamily="34" charset="0"/>
                <a:cs typeface="Segoe UI" panose="020B0502040204020203" pitchFamily="34" charset="0"/>
              </a:rPr>
              <a:t>срок ОГО (он связан с гарантийным сроком)</a:t>
            </a:r>
            <a:r>
              <a:rPr lang="ru-RU" sz="1400" dirty="0" smtClean="0">
                <a:solidFill>
                  <a:srgbClr val="444444"/>
                </a:solidFill>
                <a:latin typeface="Segoe UI" panose="020B0502040204020203" pitchFamily="34" charset="0"/>
                <a:cs typeface="Segoe UI" panose="020B0502040204020203" pitchFamily="34" charset="0"/>
              </a:rPr>
              <a:t>.</a:t>
            </a:r>
          </a:p>
          <a:p>
            <a:pPr marL="285750" indent="-285750" algn="just" defTabSz="447675">
              <a:spcBef>
                <a:spcPts val="1200"/>
              </a:spcBef>
              <a:buClr>
                <a:srgbClr val="E4465A"/>
              </a:buClr>
              <a:buSzPct val="120000"/>
              <a:buFont typeface="Wingdings" panose="05000000000000000000" pitchFamily="2" charset="2"/>
              <a:buChar char="Ø"/>
            </a:pPr>
            <a:r>
              <a:rPr lang="ru-RU" sz="1400" dirty="0" smtClean="0">
                <a:solidFill>
                  <a:srgbClr val="444444"/>
                </a:solidFill>
                <a:latin typeface="Segoe UI" panose="020B0502040204020203" pitchFamily="34" charset="0"/>
                <a:cs typeface="Segoe UI" panose="020B0502040204020203" pitchFamily="34" charset="0"/>
              </a:rPr>
              <a:t>Первый – это срок, когда участнику необходимо предоставить ОГО. </a:t>
            </a:r>
          </a:p>
          <a:p>
            <a:pPr marL="285750" indent="-285750" algn="just" defTabSz="447675">
              <a:spcBef>
                <a:spcPts val="1200"/>
              </a:spcBef>
              <a:buClr>
                <a:srgbClr val="E4465A"/>
              </a:buClr>
              <a:buSzPct val="120000"/>
              <a:buFont typeface="Wingdings" panose="05000000000000000000" pitchFamily="2" charset="2"/>
              <a:buChar char="v"/>
            </a:pPr>
            <a:r>
              <a:rPr lang="ru-RU" sz="1400" dirty="0" smtClean="0">
                <a:solidFill>
                  <a:srgbClr val="444444"/>
                </a:solidFill>
                <a:latin typeface="Segoe UI" panose="020B0502040204020203" pitchFamily="34" charset="0"/>
                <a:cs typeface="Segoe UI" panose="020B0502040204020203" pitchFamily="34" charset="0"/>
              </a:rPr>
              <a:t>Второй – это срок, на который участник должен предоставить ОГО. </a:t>
            </a:r>
            <a:endParaRPr lang="ru-RU" sz="1400" dirty="0">
              <a:solidFill>
                <a:srgbClr val="444444"/>
              </a:solidFill>
              <a:latin typeface="Segoe UI" panose="020B0502040204020203" pitchFamily="34" charset="0"/>
              <a:cs typeface="Segoe UI" panose="020B0502040204020203" pitchFamily="34" charset="0"/>
            </a:endParaRPr>
          </a:p>
          <a:p>
            <a:pPr marL="285750" indent="-285750" algn="just" defTabSz="447675">
              <a:spcBef>
                <a:spcPts val="1200"/>
              </a:spcBef>
              <a:buClr>
                <a:srgbClr val="E4465A"/>
              </a:buClr>
              <a:buSzPct val="120000"/>
              <a:buFont typeface="Wingdings" panose="05000000000000000000" pitchFamily="2" charset="2"/>
              <a:buChar char="Ø"/>
            </a:pPr>
            <a:r>
              <a:rPr lang="ru-RU" sz="1400" dirty="0" smtClean="0">
                <a:solidFill>
                  <a:srgbClr val="444444"/>
                </a:solidFill>
                <a:latin typeface="Segoe UI" panose="020B0502040204020203" pitchFamily="34" charset="0"/>
                <a:cs typeface="Segoe UI" panose="020B0502040204020203" pitchFamily="34" charset="0"/>
              </a:rPr>
              <a:t>Срок предоставления ОГО: напомню, до первой приемки, однако:</a:t>
            </a:r>
          </a:p>
          <a:p>
            <a:pPr marL="285750" indent="-285750" algn="just" defTabSz="447675">
              <a:spcBef>
                <a:spcPts val="1200"/>
              </a:spcBef>
              <a:buClr>
                <a:srgbClr val="E4465A"/>
              </a:buClr>
              <a:buSzPct val="120000"/>
              <a:buFont typeface="Arial" panose="020B0604020202020204" pitchFamily="34" charset="0"/>
              <a:buChar char="•"/>
            </a:pPr>
            <a:r>
              <a:rPr lang="ru-RU" sz="1400" b="1" u="sng" dirty="0" smtClean="0">
                <a:solidFill>
                  <a:srgbClr val="444444"/>
                </a:solidFill>
                <a:latin typeface="Segoe UI" panose="020B0502040204020203" pitchFamily="34" charset="0"/>
                <a:cs typeface="Segoe UI" panose="020B0502040204020203" pitchFamily="34" charset="0"/>
              </a:rPr>
              <a:t>НИ В КОЕМ СЛУЧАЕ НЕ</a:t>
            </a:r>
            <a:r>
              <a:rPr lang="ru-RU" sz="1400" u="sng" dirty="0" smtClean="0">
                <a:solidFill>
                  <a:srgbClr val="444444"/>
                </a:solidFill>
                <a:latin typeface="Segoe UI" panose="020B0502040204020203" pitchFamily="34" charset="0"/>
                <a:cs typeface="Segoe UI" panose="020B0502040204020203" pitchFamily="34" charset="0"/>
              </a:rPr>
              <a:t> в составе заявки</a:t>
            </a:r>
            <a:r>
              <a:rPr lang="ru-RU" sz="1400" dirty="0" smtClean="0">
                <a:solidFill>
                  <a:srgbClr val="444444"/>
                </a:solidFill>
                <a:latin typeface="Segoe UI" panose="020B0502040204020203" pitchFamily="34" charset="0"/>
                <a:cs typeface="Segoe UI" panose="020B0502040204020203" pitchFamily="34" charset="0"/>
              </a:rPr>
              <a:t>, поскольку участник закупки, подающий заявку, еще не является участником, с которым заключается контракт</a:t>
            </a:r>
          </a:p>
          <a:p>
            <a:pPr marL="285750" indent="-285750" algn="just" defTabSz="447675">
              <a:spcBef>
                <a:spcPts val="1200"/>
              </a:spcBef>
              <a:buClr>
                <a:srgbClr val="E4465A"/>
              </a:buClr>
              <a:buSzPct val="120000"/>
              <a:buFont typeface="Arial" panose="020B0604020202020204" pitchFamily="34" charset="0"/>
              <a:buChar char="•"/>
            </a:pPr>
            <a:r>
              <a:rPr lang="ru-RU" sz="1400" b="1" u="sng" dirty="0" smtClean="0">
                <a:solidFill>
                  <a:srgbClr val="444444"/>
                </a:solidFill>
                <a:latin typeface="Segoe UI" panose="020B0502040204020203" pitchFamily="34" charset="0"/>
                <a:cs typeface="Segoe UI" panose="020B0502040204020203" pitchFamily="34" charset="0"/>
              </a:rPr>
              <a:t>ИСКЛЮЧИТЕЛЬНО ПОСЛЕ</a:t>
            </a:r>
            <a:r>
              <a:rPr lang="ru-RU" sz="1400" u="sng" dirty="0" smtClean="0">
                <a:solidFill>
                  <a:srgbClr val="444444"/>
                </a:solidFill>
                <a:latin typeface="Segoe UI" panose="020B0502040204020203" pitchFamily="34" charset="0"/>
                <a:cs typeface="Segoe UI" panose="020B0502040204020203" pitchFamily="34" charset="0"/>
              </a:rPr>
              <a:t> заключения контракта</a:t>
            </a:r>
            <a:r>
              <a:rPr lang="ru-RU" sz="1400" dirty="0" smtClean="0">
                <a:solidFill>
                  <a:srgbClr val="444444"/>
                </a:solidFill>
                <a:latin typeface="Segoe UI" panose="020B0502040204020203" pitchFamily="34" charset="0"/>
                <a:cs typeface="Segoe UI" panose="020B0502040204020203" pitchFamily="34" charset="0"/>
              </a:rPr>
              <a:t>, а не в ходе его заключения, поскольку до заключения контракта требования к гарантиям качества еще «не активированы», поскольку еще не возникло основное контрактное обязательство</a:t>
            </a:r>
          </a:p>
          <a:p>
            <a:pPr marL="285750" indent="-285750" algn="just" defTabSz="447675">
              <a:spcBef>
                <a:spcPts val="1200"/>
              </a:spcBef>
              <a:buClr>
                <a:srgbClr val="E4465A"/>
              </a:buClr>
              <a:buSzPct val="120000"/>
              <a:buFont typeface="Wingdings" panose="05000000000000000000" pitchFamily="2" charset="2"/>
              <a:buChar char="v"/>
            </a:pPr>
            <a:r>
              <a:rPr lang="ru-RU" sz="1400" dirty="0" smtClean="0">
                <a:solidFill>
                  <a:srgbClr val="444444"/>
                </a:solidFill>
                <a:latin typeface="Segoe UI" panose="020B0502040204020203" pitchFamily="34" charset="0"/>
                <a:cs typeface="Segoe UI" panose="020B0502040204020203" pitchFamily="34" charset="0"/>
              </a:rPr>
              <a:t>Срок ОГО: </a:t>
            </a:r>
          </a:p>
          <a:p>
            <a:pPr marL="285750" indent="-285750" algn="just" defTabSz="447675">
              <a:spcBef>
                <a:spcPts val="1200"/>
              </a:spcBef>
              <a:buClr>
                <a:srgbClr val="E4465A"/>
              </a:buClr>
              <a:buSzPct val="120000"/>
              <a:buFont typeface="Arial" panose="020B0604020202020204" pitchFamily="34" charset="0"/>
              <a:buChar char="•"/>
            </a:pPr>
            <a:r>
              <a:rPr lang="ru-RU" sz="1400" dirty="0" smtClean="0">
                <a:solidFill>
                  <a:srgbClr val="444444"/>
                </a:solidFill>
                <a:latin typeface="Segoe UI" panose="020B0502040204020203" pitchFamily="34" charset="0"/>
                <a:cs typeface="Segoe UI" panose="020B0502040204020203" pitchFamily="34" charset="0"/>
              </a:rPr>
              <a:t>Учитывая правовую природу ОГО, представляется целесообразным «привязывать» срок ОГО к гарантийному сроку на товар, который, в свою очередь, может быть определен ТЗ или установлен изготовителем предлагаемого товара.</a:t>
            </a:r>
          </a:p>
          <a:p>
            <a:pPr marL="285750" indent="-285750" algn="just" defTabSz="447675">
              <a:spcBef>
                <a:spcPts val="1200"/>
              </a:spcBef>
              <a:buClr>
                <a:srgbClr val="E4465A"/>
              </a:buClr>
              <a:buSzPct val="120000"/>
              <a:buFont typeface="Arial" panose="020B0604020202020204" pitchFamily="34" charset="0"/>
              <a:buChar char="•"/>
            </a:pPr>
            <a:r>
              <a:rPr lang="ru-RU" sz="1400" dirty="0" smtClean="0">
                <a:solidFill>
                  <a:srgbClr val="444444"/>
                </a:solidFill>
                <a:latin typeface="Segoe UI" panose="020B0502040204020203" pitchFamily="34" charset="0"/>
                <a:cs typeface="Segoe UI" panose="020B0502040204020203" pitchFamily="34" charset="0"/>
              </a:rPr>
              <a:t>Не забываем о ч.3 ст.96, которая говорит, что БГ, выданная, в том числе, в целях ОГО, должна превышать предусмотренный контрактом срок не менее чем на 1 месяц.</a:t>
            </a:r>
          </a:p>
          <a:p>
            <a:pPr marL="285750" indent="-285750" algn="just" defTabSz="447675">
              <a:spcBef>
                <a:spcPts val="1200"/>
              </a:spcBef>
              <a:buClr>
                <a:srgbClr val="E4465A"/>
              </a:buClr>
              <a:buSzPct val="120000"/>
              <a:buFont typeface="Arial" panose="020B0604020202020204" pitchFamily="34" charset="0"/>
              <a:buChar char="•"/>
            </a:pPr>
            <a:r>
              <a:rPr lang="ru-RU" sz="1400" dirty="0" smtClean="0">
                <a:solidFill>
                  <a:srgbClr val="444444"/>
                </a:solidFill>
                <a:latin typeface="Segoe UI" panose="020B0502040204020203" pitchFamily="34" charset="0"/>
                <a:cs typeface="Segoe UI" panose="020B0502040204020203" pitchFamily="34" charset="0"/>
              </a:rPr>
              <a:t>Важно: не путайте – привязывать срок ОГО (равно как и срок ОИК) к сроку действия контракта нельзя! (см. Решение Мордовского УФАС России от 23.12.2019 по делу </a:t>
            </a:r>
            <a:r>
              <a:rPr lang="en-US" sz="1400" dirty="0" smtClean="0">
                <a:solidFill>
                  <a:srgbClr val="444444"/>
                </a:solidFill>
                <a:latin typeface="Segoe UI" panose="020B0502040204020203" pitchFamily="34" charset="0"/>
                <a:cs typeface="Segoe UI" panose="020B0502040204020203" pitchFamily="34" charset="0"/>
              </a:rPr>
              <a:t>N 013/06/45-736/2019</a:t>
            </a:r>
            <a:r>
              <a:rPr lang="ru-RU" sz="1400" dirty="0" smtClean="0">
                <a:solidFill>
                  <a:srgbClr val="444444"/>
                </a:solidFill>
                <a:latin typeface="Segoe UI" panose="020B0502040204020203" pitchFamily="34" charset="0"/>
                <a:cs typeface="Segoe UI" panose="020B0502040204020203" pitchFamily="34" charset="0"/>
              </a:rPr>
              <a:t>, решение СПб УФАС от 04.12.2019 по делу </a:t>
            </a:r>
            <a:r>
              <a:rPr lang="en-US" sz="1400" dirty="0" smtClean="0">
                <a:solidFill>
                  <a:srgbClr val="444444"/>
                </a:solidFill>
                <a:latin typeface="Segoe UI" panose="020B0502040204020203" pitchFamily="34" charset="0"/>
                <a:cs typeface="Segoe UI" panose="020B0502040204020203" pitchFamily="34" charset="0"/>
              </a:rPr>
              <a:t>N </a:t>
            </a:r>
            <a:r>
              <a:rPr lang="ru-RU" sz="1400" dirty="0" smtClean="0">
                <a:solidFill>
                  <a:srgbClr val="444444"/>
                </a:solidFill>
                <a:latin typeface="Segoe UI" panose="020B0502040204020203" pitchFamily="34" charset="0"/>
                <a:cs typeface="Segoe UI" panose="020B0502040204020203" pitchFamily="34" charset="0"/>
              </a:rPr>
              <a:t>44-5609</a:t>
            </a:r>
            <a:r>
              <a:rPr lang="en-US" sz="1400" dirty="0" smtClean="0">
                <a:solidFill>
                  <a:srgbClr val="444444"/>
                </a:solidFill>
                <a:latin typeface="Segoe UI" panose="020B0502040204020203" pitchFamily="34" charset="0"/>
                <a:cs typeface="Segoe UI" panose="020B0502040204020203" pitchFamily="34" charset="0"/>
              </a:rPr>
              <a:t>/19</a:t>
            </a:r>
            <a:r>
              <a:rPr lang="ru-RU" sz="1400" dirty="0" smtClean="0">
                <a:solidFill>
                  <a:srgbClr val="444444"/>
                </a:solidFill>
                <a:latin typeface="Segoe UI" panose="020B0502040204020203" pitchFamily="34" charset="0"/>
                <a:cs typeface="Segoe UI" panose="020B0502040204020203" pitchFamily="34" charset="0"/>
              </a:rPr>
              <a:t>)</a:t>
            </a: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88751059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Порядок предоставления ого</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361235" y="1838469"/>
            <a:ext cx="10342773" cy="2031325"/>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Вопрос: </a:t>
            </a:r>
            <a:r>
              <a:rPr lang="ru-RU" sz="1600" dirty="0" smtClean="0">
                <a:solidFill>
                  <a:srgbClr val="444444"/>
                </a:solidFill>
                <a:latin typeface="Segoe UI" panose="020B0502040204020203" pitchFamily="34" charset="0"/>
                <a:cs typeface="Segoe UI" panose="020B0502040204020203" pitchFamily="34" charset="0"/>
              </a:rPr>
              <a:t>В какие сроки возвращается ОГО?</a:t>
            </a:r>
            <a:endParaRPr lang="ru-RU" sz="16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Ответ: </a:t>
            </a:r>
            <a:r>
              <a:rPr lang="ru-RU" sz="1600" dirty="0" smtClean="0">
                <a:solidFill>
                  <a:srgbClr val="444444"/>
                </a:solidFill>
                <a:latin typeface="Segoe UI" panose="020B0502040204020203" pitchFamily="34" charset="0"/>
                <a:cs typeface="Segoe UI" panose="020B0502040204020203" pitchFamily="34" charset="0"/>
              </a:rPr>
              <a:t>По мнению Минфина России, здесь следует применять принцип аналогии права, проводя параллель с ОИК. То есть: если закупка проводится для всех, возврат ОГО – в течение 30 дней с даты истечения срока ГО, а если для СМП, - в течение 15 дней с даты истечения срока ГО.</a:t>
            </a:r>
            <a:endParaRPr lang="en-US" sz="16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Аргументы:</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Письмо Минфина России от 19.08.2019 № 24-03-07</a:t>
            </a:r>
            <a:r>
              <a:rPr lang="en-US" sz="1600" dirty="0" smtClean="0">
                <a:solidFill>
                  <a:srgbClr val="444444"/>
                </a:solidFill>
                <a:latin typeface="Segoe UI" panose="020B0502040204020203" pitchFamily="34" charset="0"/>
                <a:cs typeface="Segoe UI" panose="020B0502040204020203" pitchFamily="34" charset="0"/>
              </a:rPr>
              <a:t>/63253</a:t>
            </a:r>
            <a:endParaRPr lang="ru-RU" sz="1600" dirty="0" smtClean="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68419883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Порядок предоставления ого</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361235" y="1838469"/>
            <a:ext cx="10342773" cy="1785104"/>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Вопрос: </a:t>
            </a:r>
            <a:r>
              <a:rPr lang="ru-RU" sz="1600" dirty="0" smtClean="0">
                <a:solidFill>
                  <a:srgbClr val="444444"/>
                </a:solidFill>
                <a:latin typeface="Segoe UI" panose="020B0502040204020203" pitchFamily="34" charset="0"/>
                <a:cs typeface="Segoe UI" panose="020B0502040204020203" pitchFamily="34" charset="0"/>
              </a:rPr>
              <a:t>Уменьшается ли размер ОГО в ходе течения гарантийного срока?</a:t>
            </a:r>
            <a:endParaRPr lang="ru-RU" sz="16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Ответ: </a:t>
            </a:r>
            <a:r>
              <a:rPr lang="ru-RU" sz="1600" dirty="0" smtClean="0">
                <a:solidFill>
                  <a:srgbClr val="444444"/>
                </a:solidFill>
                <a:latin typeface="Segoe UI" panose="020B0502040204020203" pitchFamily="34" charset="0"/>
                <a:cs typeface="Segoe UI" panose="020B0502040204020203" pitchFamily="34" charset="0"/>
              </a:rPr>
              <a:t>Нет, поскольку это не предусмотрено законом. А принцип аналогии права, по мнению Минфина России, в данном случае не применяется.</a:t>
            </a:r>
            <a:endParaRPr lang="en-US" sz="16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Аргументы:</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Письмо Минфина России от 19.08.2019 № 24-03-07</a:t>
            </a:r>
            <a:r>
              <a:rPr lang="en-US" sz="1600" dirty="0" smtClean="0">
                <a:solidFill>
                  <a:srgbClr val="444444"/>
                </a:solidFill>
                <a:latin typeface="Segoe UI" panose="020B0502040204020203" pitchFamily="34" charset="0"/>
                <a:cs typeface="Segoe UI" panose="020B0502040204020203" pitchFamily="34" charset="0"/>
              </a:rPr>
              <a:t>/63253</a:t>
            </a:r>
            <a:endParaRPr lang="ru-RU" sz="1600" dirty="0" smtClean="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09420918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«Обнуление» срока ого</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361235" y="1838469"/>
            <a:ext cx="10342773" cy="2769989"/>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Вопрос: </a:t>
            </a:r>
            <a:r>
              <a:rPr lang="ru-RU" sz="1600" dirty="0">
                <a:solidFill>
                  <a:srgbClr val="444444"/>
                </a:solidFill>
                <a:latin typeface="Segoe UI" panose="020B0502040204020203" pitchFamily="34" charset="0"/>
                <a:cs typeface="Segoe UI" panose="020B0502040204020203" pitchFamily="34" charset="0"/>
              </a:rPr>
              <a:t>Если ГО предусматривают замену бракованного товара, срок ГО начинает отсчитываться заново после замены первоначально поставленного товара</a:t>
            </a:r>
            <a:r>
              <a:rPr lang="ru-RU" sz="1600" dirty="0" smtClean="0">
                <a:solidFill>
                  <a:srgbClr val="444444"/>
                </a:solidFill>
                <a:latin typeface="Segoe UI" panose="020B0502040204020203" pitchFamily="34" charset="0"/>
                <a:cs typeface="Segoe UI" panose="020B0502040204020203" pitchFamily="34" charset="0"/>
              </a:rPr>
              <a:t>?</a:t>
            </a:r>
            <a:endParaRPr lang="ru-RU" sz="16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Ответ: </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По логике вещей, да, ведь при работе с товарами гарантийный срок исчисляется со дня передачи товара потребителю, если иное не предусмотрено контрактом. Со стороны заказчика – логика в этом есть. Со стороны поставщика (и с юридической точки зрения, если ракурс на ОГО) – это алогично, поскольку срок ОГО в теории может затянуться на неопределенный срок. Да и БГ нужно будет постоянно менять (если ОГО предоставлялось в форме БГ).</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Аргументы: </a:t>
            </a:r>
            <a:r>
              <a:rPr lang="ru-RU" sz="1600" dirty="0" smtClean="0">
                <a:solidFill>
                  <a:srgbClr val="444444"/>
                </a:solidFill>
                <a:latin typeface="Segoe UI" panose="020B0502040204020203" pitchFamily="34" charset="0"/>
                <a:cs typeface="Segoe UI" panose="020B0502040204020203" pitchFamily="34" charset="0"/>
              </a:rPr>
              <a:t>ч.2 ст.19 Закона РФ от 07.02.1992 </a:t>
            </a:r>
            <a:r>
              <a:rPr lang="en-US" sz="1600" dirty="0" smtClean="0">
                <a:solidFill>
                  <a:srgbClr val="444444"/>
                </a:solidFill>
                <a:latin typeface="Segoe UI" panose="020B0502040204020203" pitchFamily="34" charset="0"/>
                <a:cs typeface="Segoe UI" panose="020B0502040204020203" pitchFamily="34" charset="0"/>
              </a:rPr>
              <a:t>N 2300</a:t>
            </a:r>
            <a:r>
              <a:rPr lang="ru-RU" sz="1600" dirty="0" smtClean="0">
                <a:solidFill>
                  <a:srgbClr val="444444"/>
                </a:solidFill>
                <a:latin typeface="Segoe UI" panose="020B0502040204020203" pitchFamily="34" charset="0"/>
                <a:cs typeface="Segoe UI" panose="020B0502040204020203" pitchFamily="34" charset="0"/>
              </a:rPr>
              <a:t>-1 «О защите прав потребителей».</a:t>
            </a:r>
            <a:endParaRPr lang="ru-RU" sz="1600" dirty="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05918858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«Обнуление» срока ого</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361235" y="1838469"/>
            <a:ext cx="10342773" cy="4001095"/>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Вопрос: </a:t>
            </a:r>
            <a:r>
              <a:rPr lang="ru-RU" sz="1600" dirty="0">
                <a:solidFill>
                  <a:srgbClr val="444444"/>
                </a:solidFill>
                <a:latin typeface="Segoe UI" panose="020B0502040204020203" pitchFamily="34" charset="0"/>
                <a:cs typeface="Segoe UI" panose="020B0502040204020203" pitchFamily="34" charset="0"/>
              </a:rPr>
              <a:t>Если исполнение контракта разделено на несколько частей (партий поставки, например), до приемки соответствующей части нужно требовать ОГО в полном размере или пропорционально объему части исполнения?</a:t>
            </a:r>
            <a:endParaRPr lang="en-US" sz="1600"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Ответ: </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Исключительно на усмотрение заказчика. Однако целесообразным представляется требование о предоставлении ОГО в полном объеме сразу, до первой приемки, иначе, если участник выберет способ ОГО – БГ, ему придется делать кучу «раздробленных» маленьких БГ, что, между прочим, не факт, что законно, учитывая, что в законе «банковская гарантия» упоминается в единственном числе.</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Кстати, если гарантийный срок привязывается к дате поставки товара, а поставка осуществляется в несколько партий, даты окончания гарантийного срока у каждой партии будут разными, что вызывает затруднения в определении сроков ОГО, и, как следствие, затруднения в определении срока действия БГ. В этом случае можно использовать альтернативу: устанавливать сроки ОГО не в привязке к  дате поставки партии, а в виде конкретного срока, привязанного, в свою очередь, к окончанию срока исполнения обязательств по контракту.</a:t>
            </a: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49024832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А можно без ого?</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361235" y="1838469"/>
            <a:ext cx="10342773" cy="3416320"/>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Вопрос: </a:t>
            </a:r>
            <a:r>
              <a:rPr lang="ru-RU" sz="1600" dirty="0">
                <a:solidFill>
                  <a:srgbClr val="444444"/>
                </a:solidFill>
                <a:latin typeface="Segoe UI" panose="020B0502040204020203" pitchFamily="34" charset="0"/>
                <a:cs typeface="Segoe UI" panose="020B0502040204020203" pitchFamily="34" charset="0"/>
              </a:rPr>
              <a:t>Если мы установим ОГО, участники не выйдут на закупку – слишком большие затраты. Можно ли как-то обойтись без ОГО?</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Ответ: </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Нет. Закон позиционирует ОГО как обязательное, если сами требования к ГО установлены. А они, в свою очередь, тоже могут быть обязательными, в частности, если закупаются машины или оборудование (очень широкий спектр товарных групп). Отсутствие требование о предоставлении ОГО при установлении требований к самим ГО является нарушением, за которое штрафуют (см., например, Решение ФАС России от 16.12.2019 по делу № 19</a:t>
            </a:r>
            <a:r>
              <a:rPr lang="en-US" sz="1600" dirty="0" smtClean="0">
                <a:solidFill>
                  <a:srgbClr val="444444"/>
                </a:solidFill>
                <a:latin typeface="Segoe UI" panose="020B0502040204020203" pitchFamily="34" charset="0"/>
                <a:cs typeface="Segoe UI" panose="020B0502040204020203" pitchFamily="34" charset="0"/>
              </a:rPr>
              <a:t>/44/105/3484).</a:t>
            </a:r>
            <a:endParaRPr lang="ru-RU" sz="16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endParaRPr lang="ru-RU" sz="1600"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Единственный выход – устанавливать ОГО в абсурдно малом размере, который по плечу любому участнику (даже физическому лицу). Например, 0,001% НМЦК.</a:t>
            </a: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52531200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7019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1" y="1655124"/>
            <a:ext cx="64865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5072726"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Обеспечение гарантийных обязательств (ОГО)</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Что написано в законе</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8" y="2351314"/>
            <a:ext cx="10342773" cy="3231654"/>
          </a:xfrm>
          <a:prstGeom prst="rect">
            <a:avLst/>
          </a:prstGeom>
        </p:spPr>
        <p:txBody>
          <a:bodyPr wrap="square">
            <a:spAutoFit/>
          </a:bodyPr>
          <a:lstStyle/>
          <a:p>
            <a:pPr marL="285750" indent="-285750" algn="just" defTabSz="447675">
              <a:spcBef>
                <a:spcPts val="1200"/>
              </a:spcBef>
              <a:buClr>
                <a:srgbClr val="E4465A"/>
              </a:buClr>
              <a:buSzPct val="120000"/>
              <a:buFont typeface="Arial" panose="020B0604020202020204" pitchFamily="34" charset="0"/>
              <a:buChar char="•"/>
            </a:pPr>
            <a:r>
              <a:rPr lang="ru-RU" sz="1600" dirty="0" smtClean="0">
                <a:solidFill>
                  <a:srgbClr val="444444"/>
                </a:solidFill>
                <a:latin typeface="Segoe UI" panose="020B0502040204020203" pitchFamily="34" charset="0"/>
                <a:cs typeface="Segoe UI" panose="020B0502040204020203" pitchFamily="34" charset="0"/>
              </a:rPr>
              <a:t>Обязательно при проведении конкурентной </a:t>
            </a:r>
            <a:r>
              <a:rPr lang="ru-RU" sz="1600" dirty="0" smtClean="0">
                <a:solidFill>
                  <a:srgbClr val="444444"/>
                </a:solidFill>
                <a:latin typeface="Segoe UI" panose="020B0502040204020203" pitchFamily="34" charset="0"/>
                <a:cs typeface="Segoe UI" panose="020B0502040204020203" pitchFamily="34" charset="0"/>
              </a:rPr>
              <a:t>закупки, если </a:t>
            </a:r>
            <a:r>
              <a:rPr lang="ru-RU" sz="1600" dirty="0" smtClean="0">
                <a:solidFill>
                  <a:srgbClr val="444444"/>
                </a:solidFill>
                <a:latin typeface="Segoe UI" panose="020B0502040204020203" pitchFamily="34" charset="0"/>
                <a:cs typeface="Segoe UI" panose="020B0502040204020203" pitchFamily="34" charset="0"/>
              </a:rPr>
              <a:t>в ТЗ предусмотрены гарантийные обязательства (ГО) (ч.1 ст.96)</a:t>
            </a:r>
          </a:p>
          <a:p>
            <a:pPr marL="285750" indent="-285750" algn="just" defTabSz="447675">
              <a:spcBef>
                <a:spcPts val="1200"/>
              </a:spcBef>
              <a:buClr>
                <a:srgbClr val="E4465A"/>
              </a:buClr>
              <a:buSzPct val="120000"/>
              <a:buFont typeface="Arial" panose="020B0604020202020204" pitchFamily="34" charset="0"/>
              <a:buChar char="•"/>
            </a:pPr>
            <a:r>
              <a:rPr lang="ru-RU" sz="1600" dirty="0" smtClean="0">
                <a:solidFill>
                  <a:srgbClr val="444444"/>
                </a:solidFill>
                <a:latin typeface="Segoe UI" panose="020B0502040204020203" pitchFamily="34" charset="0"/>
                <a:cs typeface="Segoe UI" panose="020B0502040204020203" pitchFamily="34" charset="0"/>
              </a:rPr>
              <a:t>Порядок и сроки предоставления ОГО должны быть прописаны в контракте (п.1 ч.13 ст.34)</a:t>
            </a:r>
          </a:p>
          <a:p>
            <a:pPr marL="285750" indent="-285750" algn="just" defTabSz="447675">
              <a:spcBef>
                <a:spcPts val="1200"/>
              </a:spcBef>
              <a:buClr>
                <a:srgbClr val="E4465A"/>
              </a:buClr>
              <a:buSzPct val="120000"/>
              <a:buFont typeface="Arial" panose="020B0604020202020204" pitchFamily="34" charset="0"/>
              <a:buChar char="•"/>
            </a:pPr>
            <a:r>
              <a:rPr lang="ru-RU" sz="1600" dirty="0" smtClean="0">
                <a:solidFill>
                  <a:srgbClr val="444444"/>
                </a:solidFill>
                <a:latin typeface="Segoe UI" panose="020B0502040204020203" pitchFamily="34" charset="0"/>
                <a:cs typeface="Segoe UI" panose="020B0502040204020203" pitchFamily="34" charset="0"/>
              </a:rPr>
              <a:t>При установлении требования о предоставлении ОГО оформление документа приемки осуществляется только после его предоставления (ч.7.1 ст.94)</a:t>
            </a:r>
          </a:p>
          <a:p>
            <a:pPr marL="285750" indent="-285750" algn="just" defTabSz="447675">
              <a:spcBef>
                <a:spcPts val="1200"/>
              </a:spcBef>
              <a:buClr>
                <a:srgbClr val="E4465A"/>
              </a:buClr>
              <a:buSzPct val="120000"/>
              <a:buFont typeface="Arial" panose="020B0604020202020204" pitchFamily="34" charset="0"/>
              <a:buChar char="•"/>
            </a:pPr>
            <a:r>
              <a:rPr lang="ru-RU" sz="1600" dirty="0" smtClean="0">
                <a:solidFill>
                  <a:srgbClr val="444444"/>
                </a:solidFill>
                <a:latin typeface="Segoe UI" panose="020B0502040204020203" pitchFamily="34" charset="0"/>
                <a:cs typeface="Segoe UI" panose="020B0502040204020203" pitchFamily="34" charset="0"/>
              </a:rPr>
              <a:t>Способ ОГО – денежные средства или БГ (не забываем о статье 45) (ч.3 ст.96)</a:t>
            </a:r>
          </a:p>
          <a:p>
            <a:pPr marL="285750" indent="-285750" algn="just" defTabSz="447675">
              <a:spcBef>
                <a:spcPts val="1200"/>
              </a:spcBef>
              <a:buClr>
                <a:srgbClr val="E4465A"/>
              </a:buClr>
              <a:buSzPct val="120000"/>
              <a:buFont typeface="Arial" panose="020B0604020202020204" pitchFamily="34" charset="0"/>
              <a:buChar char="•"/>
            </a:pPr>
            <a:r>
              <a:rPr lang="ru-RU" sz="1600" dirty="0" smtClean="0">
                <a:solidFill>
                  <a:srgbClr val="444444"/>
                </a:solidFill>
                <a:latin typeface="Segoe UI" panose="020B0502040204020203" pitchFamily="34" charset="0"/>
                <a:cs typeface="Segoe UI" panose="020B0502040204020203" pitchFamily="34" charset="0"/>
              </a:rPr>
              <a:t>Размер – не более 10% НМЦК (ч.6 ст.96)</a:t>
            </a:r>
          </a:p>
          <a:p>
            <a:pPr marL="285750" indent="-285750" algn="just" defTabSz="447675">
              <a:spcBef>
                <a:spcPts val="1200"/>
              </a:spcBef>
              <a:buClr>
                <a:srgbClr val="E4465A"/>
              </a:buClr>
              <a:buSzPct val="120000"/>
              <a:buFont typeface="Arial" panose="020B0604020202020204" pitchFamily="34" charset="0"/>
              <a:buChar char="•"/>
            </a:pPr>
            <a:r>
              <a:rPr lang="ru-RU" sz="1600" dirty="0" smtClean="0">
                <a:solidFill>
                  <a:srgbClr val="444444"/>
                </a:solidFill>
                <a:latin typeface="Segoe UI" panose="020B0502040204020203" pitchFamily="34" charset="0"/>
                <a:cs typeface="Segoe UI" panose="020B0502040204020203" pitchFamily="34" charset="0"/>
              </a:rPr>
              <a:t>Способ ОГО может быть изменен (ч.7 ст.96)</a:t>
            </a:r>
          </a:p>
          <a:p>
            <a:pPr algn="just" defTabSz="447675">
              <a:spcBef>
                <a:spcPts val="1200"/>
              </a:spcBef>
              <a:buClr>
                <a:srgbClr val="E4465A"/>
              </a:buClr>
              <a:buSzPct val="120000"/>
            </a:pPr>
            <a:endParaRPr lang="ru-RU" sz="1600" dirty="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25652156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1" y="1655124"/>
            <a:ext cx="64865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5072726"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«Слепая зона»</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Что не написано в законе</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361235" y="2090735"/>
            <a:ext cx="10342773" cy="5863144"/>
          </a:xfrm>
          <a:prstGeom prst="rect">
            <a:avLst/>
          </a:prstGeom>
        </p:spPr>
        <p:txBody>
          <a:bodyPr wrap="square">
            <a:spAutoFit/>
          </a:bodyPr>
          <a:lstStyle/>
          <a:p>
            <a:pPr marL="285750" indent="-285750" algn="just" defTabSz="447675">
              <a:spcBef>
                <a:spcPts val="1200"/>
              </a:spcBef>
              <a:buClr>
                <a:srgbClr val="E4465A"/>
              </a:buClr>
              <a:buSzPct val="120000"/>
              <a:buFont typeface="Arial" panose="020B0604020202020204" pitchFamily="34" charset="0"/>
              <a:buChar char="•"/>
            </a:pPr>
            <a:r>
              <a:rPr lang="ru-RU" sz="1500" dirty="0" smtClean="0">
                <a:solidFill>
                  <a:srgbClr val="E4465A"/>
                </a:solidFill>
                <a:latin typeface="Segoe UI" panose="020B0502040204020203" pitchFamily="34" charset="0"/>
                <a:cs typeface="Segoe UI" panose="020B0502040204020203" pitchFamily="34" charset="0"/>
              </a:rPr>
              <a:t>Что такое гарантийные обязательства?</a:t>
            </a:r>
          </a:p>
          <a:p>
            <a:pPr marL="285750" indent="-285750" algn="just" defTabSz="447675">
              <a:spcBef>
                <a:spcPts val="1200"/>
              </a:spcBef>
              <a:buClr>
                <a:srgbClr val="E4465A"/>
              </a:buClr>
              <a:buSzPct val="120000"/>
              <a:buFont typeface="Arial" panose="020B0604020202020204" pitchFamily="34" charset="0"/>
              <a:buChar char="•"/>
            </a:pPr>
            <a:r>
              <a:rPr lang="ru-RU" sz="1500" dirty="0" smtClean="0">
                <a:solidFill>
                  <a:srgbClr val="E4465A"/>
                </a:solidFill>
                <a:latin typeface="Segoe UI" panose="020B0502040204020203" pitchFamily="34" charset="0"/>
                <a:cs typeface="Segoe UI" panose="020B0502040204020203" pitchFamily="34" charset="0"/>
              </a:rPr>
              <a:t>В каком порядке должно быть представлено ОГО?</a:t>
            </a:r>
          </a:p>
          <a:p>
            <a:pPr marL="285750" indent="-285750" algn="just" defTabSz="447675">
              <a:spcBef>
                <a:spcPts val="1200"/>
              </a:spcBef>
              <a:buClr>
                <a:srgbClr val="E4465A"/>
              </a:buClr>
              <a:buSzPct val="120000"/>
              <a:buFont typeface="Arial" panose="020B0604020202020204" pitchFamily="34" charset="0"/>
              <a:buChar char="•"/>
            </a:pPr>
            <a:r>
              <a:rPr lang="ru-RU" sz="1500" dirty="0" smtClean="0">
                <a:solidFill>
                  <a:srgbClr val="E4465A"/>
                </a:solidFill>
                <a:latin typeface="Segoe UI" panose="020B0502040204020203" pitchFamily="34" charset="0"/>
                <a:cs typeface="Segoe UI" panose="020B0502040204020203" pitchFamily="34" charset="0"/>
              </a:rPr>
              <a:t>На какой срок должно быть представлено ОГО?</a:t>
            </a:r>
          </a:p>
          <a:p>
            <a:pPr marL="285750" indent="-285750" algn="just" defTabSz="447675">
              <a:spcBef>
                <a:spcPts val="1200"/>
              </a:spcBef>
              <a:buClr>
                <a:srgbClr val="E4465A"/>
              </a:buClr>
              <a:buSzPct val="120000"/>
              <a:buFont typeface="Arial" panose="020B0604020202020204" pitchFamily="34" charset="0"/>
              <a:buChar char="•"/>
            </a:pPr>
            <a:r>
              <a:rPr lang="ru-RU" sz="1500" dirty="0" smtClean="0">
                <a:solidFill>
                  <a:srgbClr val="E4465A"/>
                </a:solidFill>
                <a:latin typeface="Segoe UI" panose="020B0502040204020203" pitchFamily="34" charset="0"/>
                <a:cs typeface="Segoe UI" panose="020B0502040204020203" pitchFamily="34" charset="0"/>
              </a:rPr>
              <a:t>Когда именно участнику закупки необходимо представить ОГО?</a:t>
            </a:r>
          </a:p>
          <a:p>
            <a:pPr marL="285750" indent="-285750" algn="just" defTabSz="447675">
              <a:spcBef>
                <a:spcPts val="1200"/>
              </a:spcBef>
              <a:buClr>
                <a:srgbClr val="E4465A"/>
              </a:buClr>
              <a:buSzPct val="120000"/>
              <a:buFont typeface="Arial" panose="020B0604020202020204" pitchFamily="34" charset="0"/>
              <a:buChar char="•"/>
            </a:pPr>
            <a:r>
              <a:rPr lang="ru-RU" sz="1500" dirty="0" smtClean="0">
                <a:solidFill>
                  <a:srgbClr val="E4465A"/>
                </a:solidFill>
                <a:latin typeface="Segoe UI" panose="020B0502040204020203" pitchFamily="34" charset="0"/>
                <a:cs typeface="Segoe UI" panose="020B0502040204020203" pitchFamily="34" charset="0"/>
              </a:rPr>
              <a:t>Когда возвращать ОГО?</a:t>
            </a:r>
          </a:p>
          <a:p>
            <a:pPr marL="285750" indent="-285750" algn="just" defTabSz="447675">
              <a:spcBef>
                <a:spcPts val="1200"/>
              </a:spcBef>
              <a:buClr>
                <a:srgbClr val="E4465A"/>
              </a:buClr>
              <a:buSzPct val="120000"/>
              <a:buFont typeface="Arial" panose="020B0604020202020204" pitchFamily="34" charset="0"/>
              <a:buChar char="•"/>
            </a:pPr>
            <a:r>
              <a:rPr lang="ru-RU" sz="1500" dirty="0" smtClean="0">
                <a:solidFill>
                  <a:srgbClr val="444444"/>
                </a:solidFill>
                <a:latin typeface="Segoe UI" panose="020B0502040204020203" pitchFamily="34" charset="0"/>
                <a:cs typeface="Segoe UI" panose="020B0502040204020203" pitchFamily="34" charset="0"/>
              </a:rPr>
              <a:t>Уменьшается ли размер ОГО в ходе исполнения контракта (по аналогии с ОИК)?</a:t>
            </a:r>
          </a:p>
          <a:p>
            <a:pPr marL="285750" indent="-285750" algn="just" defTabSz="447675">
              <a:spcBef>
                <a:spcPts val="1200"/>
              </a:spcBef>
              <a:buClr>
                <a:srgbClr val="E4465A"/>
              </a:buClr>
              <a:buSzPct val="120000"/>
              <a:buFont typeface="Arial" panose="020B0604020202020204" pitchFamily="34" charset="0"/>
              <a:buChar char="•"/>
            </a:pPr>
            <a:r>
              <a:rPr lang="ru-RU" sz="1500" dirty="0" smtClean="0">
                <a:solidFill>
                  <a:srgbClr val="444444"/>
                </a:solidFill>
                <a:latin typeface="Segoe UI" panose="020B0502040204020203" pitchFamily="34" charset="0"/>
                <a:cs typeface="Segoe UI" panose="020B0502040204020203" pitchFamily="34" charset="0"/>
              </a:rPr>
              <a:t>Если ГО предусматривают замену бракованного товара, срок ГО начинает отсчитываться заново после замены первоначально поставленного товара?</a:t>
            </a:r>
          </a:p>
          <a:p>
            <a:pPr marL="285750" indent="-285750" algn="just" defTabSz="447675">
              <a:spcBef>
                <a:spcPts val="1200"/>
              </a:spcBef>
              <a:buClr>
                <a:srgbClr val="E4465A"/>
              </a:buClr>
              <a:buSzPct val="120000"/>
              <a:buFont typeface="Arial" panose="020B0604020202020204" pitchFamily="34" charset="0"/>
              <a:buChar char="•"/>
            </a:pPr>
            <a:r>
              <a:rPr lang="ru-RU" sz="1500" dirty="0" smtClean="0">
                <a:solidFill>
                  <a:srgbClr val="444444"/>
                </a:solidFill>
                <a:latin typeface="Segoe UI" panose="020B0502040204020203" pitchFamily="34" charset="0"/>
                <a:cs typeface="Segoe UI" panose="020B0502040204020203" pitchFamily="34" charset="0"/>
              </a:rPr>
              <a:t>Если исполнение контракта разделено на несколько частей (партий поставки, например), до приемки соответствующей части нужно требовать ОГО в полном размере или пропорционально объему части исполнения?</a:t>
            </a:r>
            <a:endParaRPr lang="en-US" sz="1500" dirty="0" smtClean="0">
              <a:solidFill>
                <a:srgbClr val="444444"/>
              </a:solidFill>
              <a:latin typeface="Segoe UI" panose="020B0502040204020203" pitchFamily="34" charset="0"/>
              <a:cs typeface="Segoe UI" panose="020B0502040204020203" pitchFamily="34" charset="0"/>
            </a:endParaRPr>
          </a:p>
          <a:p>
            <a:pPr marL="285750" indent="-285750" algn="just" defTabSz="447675">
              <a:spcBef>
                <a:spcPts val="1200"/>
              </a:spcBef>
              <a:buClr>
                <a:srgbClr val="E4465A"/>
              </a:buClr>
              <a:buSzPct val="120000"/>
              <a:buFont typeface="Arial" panose="020B0604020202020204" pitchFamily="34" charset="0"/>
              <a:buChar char="•"/>
            </a:pPr>
            <a:r>
              <a:rPr lang="ru-RU" sz="1500" dirty="0">
                <a:solidFill>
                  <a:srgbClr val="444444"/>
                </a:solidFill>
                <a:latin typeface="Segoe UI" panose="020B0502040204020203" pitchFamily="34" charset="0"/>
                <a:cs typeface="Segoe UI" panose="020B0502040204020203" pitchFamily="34" charset="0"/>
              </a:rPr>
              <a:t>Если мы установим ОГО, участники не выйдут на закупку – слишком большие затраты. Можно ли как-то обойтись без ОГО?</a:t>
            </a:r>
          </a:p>
          <a:p>
            <a:pPr marL="285750" indent="-285750" algn="just" defTabSz="447675">
              <a:spcBef>
                <a:spcPts val="1200"/>
              </a:spcBef>
              <a:buClr>
                <a:srgbClr val="E4465A"/>
              </a:buClr>
              <a:buSzPct val="120000"/>
              <a:buFont typeface="Arial" panose="020B0604020202020204" pitchFamily="34" charset="0"/>
              <a:buChar char="•"/>
            </a:pPr>
            <a:endParaRPr lang="ru-RU" sz="1500" dirty="0" smtClean="0">
              <a:solidFill>
                <a:srgbClr val="444444"/>
              </a:solidFill>
              <a:latin typeface="Segoe UI" panose="020B0502040204020203" pitchFamily="34" charset="0"/>
              <a:cs typeface="Segoe UI" panose="020B0502040204020203" pitchFamily="34" charset="0"/>
            </a:endParaRPr>
          </a:p>
          <a:p>
            <a:pPr marL="285750" indent="-285750" algn="just" defTabSz="447675">
              <a:spcBef>
                <a:spcPts val="1200"/>
              </a:spcBef>
              <a:buClr>
                <a:srgbClr val="E4465A"/>
              </a:buClr>
              <a:buSzPct val="120000"/>
              <a:buFont typeface="Arial" panose="020B0604020202020204" pitchFamily="34" charset="0"/>
              <a:buChar char="•"/>
            </a:pPr>
            <a:endParaRPr lang="ru-RU" sz="1500" dirty="0" smtClean="0">
              <a:solidFill>
                <a:srgbClr val="444444"/>
              </a:solidFill>
              <a:latin typeface="Segoe UI" panose="020B0502040204020203" pitchFamily="34" charset="0"/>
              <a:cs typeface="Segoe UI" panose="020B0502040204020203" pitchFamily="34" charset="0"/>
            </a:endParaRPr>
          </a:p>
          <a:p>
            <a:pPr marL="285750" indent="-285750" algn="just" defTabSz="447675">
              <a:spcBef>
                <a:spcPts val="1200"/>
              </a:spcBef>
              <a:buClr>
                <a:srgbClr val="E4465A"/>
              </a:buClr>
              <a:buSzPct val="120000"/>
              <a:buFont typeface="Arial" panose="020B0604020202020204" pitchFamily="34" charset="0"/>
              <a:buChar char="•"/>
            </a:pPr>
            <a:endParaRPr lang="ru-RU" sz="1500" dirty="0" smtClean="0">
              <a:solidFill>
                <a:srgbClr val="444444"/>
              </a:solidFill>
              <a:latin typeface="Segoe UI" panose="020B0502040204020203" pitchFamily="34" charset="0"/>
              <a:cs typeface="Segoe UI" panose="020B0502040204020203" pitchFamily="34" charset="0"/>
            </a:endParaRPr>
          </a:p>
          <a:p>
            <a:pPr marL="285750" indent="-285750" algn="just" defTabSz="447675">
              <a:spcBef>
                <a:spcPts val="1200"/>
              </a:spcBef>
              <a:buClr>
                <a:srgbClr val="E4465A"/>
              </a:buClr>
              <a:buSzPct val="120000"/>
              <a:buFont typeface="Arial" panose="020B0604020202020204" pitchFamily="34" charset="0"/>
              <a:buChar char="•"/>
            </a:pPr>
            <a:endParaRPr lang="ru-RU" sz="1500" dirty="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24964547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Ого и способы закупки</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361235" y="1838469"/>
            <a:ext cx="10342773" cy="2431435"/>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Вопрос: </a:t>
            </a:r>
            <a:r>
              <a:rPr lang="ru-RU" sz="1600" dirty="0" smtClean="0">
                <a:solidFill>
                  <a:srgbClr val="444444"/>
                </a:solidFill>
                <a:latin typeface="Segoe UI" panose="020B0502040204020203" pitchFamily="34" charset="0"/>
                <a:cs typeface="Segoe UI" panose="020B0502040204020203" pitchFamily="34" charset="0"/>
              </a:rPr>
              <a:t>При проведении каких способов закупки распространяется требование об установлении ОГО?</a:t>
            </a:r>
            <a:endParaRPr lang="ru-RU" sz="16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Ответ: </a:t>
            </a:r>
            <a:r>
              <a:rPr lang="ru-RU" sz="1600" dirty="0" smtClean="0">
                <a:solidFill>
                  <a:srgbClr val="444444"/>
                </a:solidFill>
                <a:latin typeface="Segoe UI" panose="020B0502040204020203" pitchFamily="34" charset="0"/>
                <a:cs typeface="Segoe UI" panose="020B0502040204020203" pitchFamily="34" charset="0"/>
              </a:rPr>
              <a:t>Всех, кроме </a:t>
            </a:r>
            <a:r>
              <a:rPr lang="ru-RU" sz="1600" dirty="0" smtClean="0">
                <a:solidFill>
                  <a:srgbClr val="444444"/>
                </a:solidFill>
                <a:latin typeface="Segoe UI" panose="020B0502040204020203" pitchFamily="34" charset="0"/>
                <a:cs typeface="Segoe UI" panose="020B0502040204020203" pitchFamily="34" charset="0"/>
              </a:rPr>
              <a:t>закупки </a:t>
            </a:r>
            <a:r>
              <a:rPr lang="ru-RU" sz="1600" dirty="0" smtClean="0">
                <a:solidFill>
                  <a:srgbClr val="444444"/>
                </a:solidFill>
                <a:latin typeface="Segoe UI" panose="020B0502040204020203" pitchFamily="34" charset="0"/>
                <a:cs typeface="Segoe UI" panose="020B0502040204020203" pitchFamily="34" charset="0"/>
              </a:rPr>
              <a:t>у ЕП.</a:t>
            </a:r>
            <a:endParaRPr lang="ru-RU" sz="16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Аргументация: </a:t>
            </a:r>
            <a:r>
              <a:rPr lang="ru-RU" sz="1600" dirty="0" smtClean="0">
                <a:solidFill>
                  <a:srgbClr val="444444"/>
                </a:solidFill>
                <a:latin typeface="Segoe UI" panose="020B0502040204020203" pitchFamily="34" charset="0"/>
                <a:cs typeface="Segoe UI" panose="020B0502040204020203" pitchFamily="34" charset="0"/>
              </a:rPr>
              <a:t>Ч.1 ст.96 44-ФЗ говорит, что </a:t>
            </a:r>
            <a:r>
              <a:rPr lang="ru-RU" sz="1600" dirty="0">
                <a:solidFill>
                  <a:srgbClr val="444444"/>
                </a:solidFill>
                <a:latin typeface="Segoe UI" panose="020B0502040204020203" pitchFamily="34" charset="0"/>
                <a:cs typeface="Segoe UI" panose="020B0502040204020203" pitchFamily="34" charset="0"/>
              </a:rPr>
              <a:t>Заказчиком в </a:t>
            </a:r>
            <a:r>
              <a:rPr lang="ru-RU" sz="1600" u="sng" dirty="0">
                <a:solidFill>
                  <a:srgbClr val="444444"/>
                </a:solidFill>
                <a:latin typeface="Segoe UI" panose="020B0502040204020203" pitchFamily="34" charset="0"/>
                <a:cs typeface="Segoe UI" panose="020B0502040204020203" pitchFamily="34" charset="0"/>
              </a:rPr>
              <a:t>извещении, документации, проекте контракта</a:t>
            </a:r>
            <a:r>
              <a:rPr lang="ru-RU" sz="1600" dirty="0">
                <a:solidFill>
                  <a:srgbClr val="444444"/>
                </a:solidFill>
                <a:latin typeface="Segoe UI" panose="020B0502040204020203" pitchFamily="34" charset="0"/>
                <a:cs typeface="Segoe UI" panose="020B0502040204020203" pitchFamily="34" charset="0"/>
              </a:rPr>
              <a:t>… устанавливается требование ОГО</a:t>
            </a:r>
            <a:r>
              <a:rPr lang="ru-RU" sz="1600" dirty="0" smtClean="0">
                <a:solidFill>
                  <a:srgbClr val="444444"/>
                </a:solidFill>
                <a:latin typeface="Segoe UI" panose="020B0502040204020203" pitchFamily="34" charset="0"/>
                <a:cs typeface="Segoe UI" panose="020B0502040204020203" pitchFamily="34" charset="0"/>
              </a:rPr>
              <a:t>.</a:t>
            </a:r>
            <a:endParaRPr lang="ru-RU" sz="1600"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Таким образом, </a:t>
            </a:r>
            <a:r>
              <a:rPr lang="ru-RU" sz="1600" dirty="0" smtClean="0">
                <a:solidFill>
                  <a:srgbClr val="444444"/>
                </a:solidFill>
                <a:latin typeface="Segoe UI" panose="020B0502040204020203" pitchFamily="34" charset="0"/>
                <a:cs typeface="Segoe UI" panose="020B0502040204020203" pitchFamily="34" charset="0"/>
              </a:rPr>
              <a:t>закупка у ЕП «выпадает</a:t>
            </a:r>
            <a:r>
              <a:rPr lang="ru-RU" sz="1600" dirty="0">
                <a:solidFill>
                  <a:srgbClr val="444444"/>
                </a:solidFill>
                <a:latin typeface="Segoe UI" panose="020B0502040204020203" pitchFamily="34" charset="0"/>
                <a:cs typeface="Segoe UI" panose="020B0502040204020203" pitchFamily="34" charset="0"/>
              </a:rPr>
              <a:t>» из перечня </a:t>
            </a:r>
            <a:r>
              <a:rPr lang="ru-RU" sz="1600" dirty="0" smtClean="0">
                <a:solidFill>
                  <a:srgbClr val="444444"/>
                </a:solidFill>
                <a:latin typeface="Segoe UI" panose="020B0502040204020203" pitchFamily="34" charset="0"/>
                <a:cs typeface="Segoe UI" panose="020B0502040204020203" pitchFamily="34" charset="0"/>
              </a:rPr>
              <a:t>способов, поскольку все вышеперечисленное отсутствует</a:t>
            </a:r>
            <a:endParaRPr lang="ru-RU" sz="1600"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endParaRPr lang="ru-RU" sz="1600" b="1" dirty="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5289881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Что такое гарантийные обязательства?</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361235" y="1838469"/>
            <a:ext cx="10342773" cy="2677656"/>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Вопрос: </a:t>
            </a:r>
            <a:r>
              <a:rPr lang="ru-RU" sz="1600" dirty="0" smtClean="0">
                <a:solidFill>
                  <a:srgbClr val="444444"/>
                </a:solidFill>
                <a:latin typeface="Segoe UI" panose="020B0502040204020203" pitchFamily="34" charset="0"/>
                <a:cs typeface="Segoe UI" panose="020B0502040204020203" pitchFamily="34" charset="0"/>
              </a:rPr>
              <a:t>Что такое ГО?</a:t>
            </a:r>
            <a:endParaRPr lang="ru-RU" sz="16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Ответ: </a:t>
            </a:r>
            <a:r>
              <a:rPr lang="ru-RU" sz="1600" dirty="0" smtClean="0">
                <a:solidFill>
                  <a:srgbClr val="444444"/>
                </a:solidFill>
                <a:latin typeface="Segoe UI" panose="020B0502040204020203" pitchFamily="34" charset="0"/>
                <a:cs typeface="Segoe UI" panose="020B0502040204020203" pitchFamily="34" charset="0"/>
              </a:rPr>
              <a:t>Что угодно, связанное с гарантиями качества.</a:t>
            </a:r>
            <a:endParaRPr lang="ru-RU" sz="16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Аргументация: </a:t>
            </a:r>
            <a:r>
              <a:rPr lang="ru-RU" sz="1600" dirty="0" smtClean="0">
                <a:solidFill>
                  <a:srgbClr val="444444"/>
                </a:solidFill>
                <a:latin typeface="Segoe UI" panose="020B0502040204020203" pitchFamily="34" charset="0"/>
                <a:cs typeface="Segoe UI" panose="020B0502040204020203" pitchFamily="34" charset="0"/>
              </a:rPr>
              <a:t>44-ФЗ не дает конкретного определения данного термина.</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В законе есть только один массив текста, более или менее подходящий под определение понятия –              в ч.3 ст.33 44-ФЗ.</a:t>
            </a:r>
          </a:p>
          <a:p>
            <a:pPr algn="just" defTabSz="447675">
              <a:spcBef>
                <a:spcPts val="1200"/>
              </a:spcBef>
              <a:buClr>
                <a:srgbClr val="E4465A"/>
              </a:buClr>
              <a:buSzPct val="120000"/>
            </a:pPr>
            <a:r>
              <a:rPr lang="ru-RU" sz="1600" dirty="0">
                <a:solidFill>
                  <a:srgbClr val="444444"/>
                </a:solidFill>
                <a:latin typeface="Segoe UI" panose="020B0502040204020203" pitchFamily="34" charset="0"/>
                <a:cs typeface="Segoe UI" panose="020B0502040204020203" pitchFamily="34" charset="0"/>
              </a:rPr>
              <a:t>«Требования к гарантии качества товара, работы, услуги, а также требования к гарантийному сроку и (или) объему предоставления гарантий их качества, к гарантийному обслуживанию товара </a:t>
            </a:r>
            <a:r>
              <a:rPr lang="ru-RU" sz="1600" u="sng" dirty="0">
                <a:solidFill>
                  <a:srgbClr val="444444"/>
                </a:solidFill>
                <a:latin typeface="Segoe UI" panose="020B0502040204020203" pitchFamily="34" charset="0"/>
                <a:cs typeface="Segoe UI" panose="020B0502040204020203" pitchFamily="34" charset="0"/>
              </a:rPr>
              <a:t>(далее - гарантийные обязательства</a:t>
            </a:r>
            <a:r>
              <a:rPr lang="ru-RU" sz="1600" u="sng" dirty="0" smtClean="0">
                <a:solidFill>
                  <a:srgbClr val="444444"/>
                </a:solidFill>
                <a:latin typeface="Segoe UI" panose="020B0502040204020203" pitchFamily="34" charset="0"/>
                <a:cs typeface="Segoe UI" panose="020B0502040204020203" pitchFamily="34" charset="0"/>
              </a:rPr>
              <a:t>)...</a:t>
            </a:r>
            <a:r>
              <a:rPr lang="ru-RU" sz="1600" dirty="0" smtClean="0">
                <a:solidFill>
                  <a:srgbClr val="444444"/>
                </a:solidFill>
                <a:latin typeface="Segoe UI" panose="020B0502040204020203" pitchFamily="34" charset="0"/>
                <a:cs typeface="Segoe UI" panose="020B0502040204020203" pitchFamily="34" charset="0"/>
              </a:rPr>
              <a:t>»</a:t>
            </a:r>
            <a:endParaRPr lang="ru-RU" sz="1600" dirty="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98057971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endParaRPr lang="ru-RU" sz="4000" dirty="0" smtClean="0"/>
          </a:p>
        </p:txBody>
      </p:sp>
      <p:graphicFrame>
        <p:nvGraphicFramePr>
          <p:cNvPr id="2" name="Таблица 1"/>
          <p:cNvGraphicFramePr>
            <a:graphicFrameLocks noGrp="1"/>
          </p:cNvGraphicFramePr>
          <p:nvPr>
            <p:extLst>
              <p:ext uri="{D42A27DB-BD31-4B8C-83A1-F6EECF244321}">
                <p14:modId xmlns:p14="http://schemas.microsoft.com/office/powerpoint/2010/main" val="671178630"/>
              </p:ext>
            </p:extLst>
          </p:nvPr>
        </p:nvGraphicFramePr>
        <p:xfrm>
          <a:off x="110831" y="850217"/>
          <a:ext cx="11919244" cy="5446760"/>
        </p:xfrm>
        <a:graphic>
          <a:graphicData uri="http://schemas.openxmlformats.org/drawingml/2006/table">
            <a:tbl>
              <a:tblPr firstRow="1" firstCol="1" bandRow="1">
                <a:tableStyleId>{5C22544A-7EE6-4342-B048-85BDC9FD1C3A}</a:tableStyleId>
              </a:tblPr>
              <a:tblGrid>
                <a:gridCol w="3537244"/>
                <a:gridCol w="6365759"/>
                <a:gridCol w="2016241"/>
              </a:tblGrid>
              <a:tr h="611457">
                <a:tc>
                  <a:txBody>
                    <a:bodyPr/>
                    <a:lstStyle/>
                    <a:p>
                      <a:pPr marL="457200" algn="ctr">
                        <a:lnSpc>
                          <a:spcPct val="107000"/>
                        </a:lnSpc>
                        <a:spcAft>
                          <a:spcPts val="0"/>
                        </a:spcAft>
                      </a:pPr>
                      <a:endParaRPr lang="ru-RU" sz="1200" dirty="0" smtClean="0">
                        <a:effectLst/>
                        <a:latin typeface="Segoe UI" panose="020B0502040204020203" pitchFamily="34" charset="0"/>
                        <a:ea typeface="Calibri" panose="020F0502020204030204" pitchFamily="34" charset="0"/>
                        <a:cs typeface="Segoe UI" panose="020B0502040204020203" pitchFamily="34" charset="0"/>
                      </a:endParaRPr>
                    </a:p>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Что закупаем</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endParaRPr lang="ru-RU" sz="1300" dirty="0" smtClean="0">
                        <a:effectLst/>
                        <a:latin typeface="Segoe UI" panose="020B0502040204020203" pitchFamily="34" charset="0"/>
                        <a:ea typeface="+mn-ea"/>
                        <a:cs typeface="Segoe UI" panose="020B0502040204020203" pitchFamily="34" charset="0"/>
                      </a:endParaRPr>
                    </a:p>
                    <a:p>
                      <a:pPr marL="457200" algn="ctr">
                        <a:lnSpc>
                          <a:spcPct val="107000"/>
                        </a:lnSpc>
                        <a:spcAft>
                          <a:spcPts val="0"/>
                        </a:spcAft>
                      </a:pPr>
                      <a:r>
                        <a:rPr lang="ru-RU" sz="1300" dirty="0" smtClean="0">
                          <a:effectLst/>
                          <a:latin typeface="Segoe UI" panose="020B0502040204020203" pitchFamily="34" charset="0"/>
                          <a:ea typeface="+mn-ea"/>
                          <a:cs typeface="Segoe UI" panose="020B0502040204020203" pitchFamily="34" charset="0"/>
                        </a:rPr>
                        <a:t>Нюансы</a:t>
                      </a:r>
                      <a:endParaRPr lang="ru-RU" sz="13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0" indent="0" algn="ctr">
                        <a:lnSpc>
                          <a:spcPct val="107000"/>
                        </a:lnSpc>
                        <a:spcAft>
                          <a:spcPts val="0"/>
                        </a:spcAft>
                      </a:pPr>
                      <a:endParaRPr lang="ru-RU" sz="1300" dirty="0" smtClean="0">
                        <a:effectLst/>
                        <a:latin typeface="Segoe UI" panose="020B0502040204020203" pitchFamily="34" charset="0"/>
                        <a:ea typeface="Calibri" panose="020F0502020204030204" pitchFamily="34" charset="0"/>
                        <a:cs typeface="Segoe UI" panose="020B0502040204020203" pitchFamily="34" charset="0"/>
                      </a:endParaRPr>
                    </a:p>
                    <a:p>
                      <a:pPr marL="0" indent="0" algn="ctr">
                        <a:lnSpc>
                          <a:spcPct val="107000"/>
                        </a:lnSpc>
                        <a:spcAft>
                          <a:spcPts val="0"/>
                        </a:spcAft>
                      </a:pPr>
                      <a:r>
                        <a:rPr lang="ru-RU" sz="1300" dirty="0" smtClean="0">
                          <a:effectLst/>
                          <a:latin typeface="Segoe UI" panose="020B0502040204020203" pitchFamily="34" charset="0"/>
                          <a:ea typeface="Calibri" panose="020F0502020204030204" pitchFamily="34" charset="0"/>
                          <a:cs typeface="Segoe UI" panose="020B0502040204020203" pitchFamily="34" charset="0"/>
                        </a:rPr>
                        <a:t>Аргументы</a:t>
                      </a:r>
                      <a:endParaRPr lang="ru-RU" sz="13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r>
              <a:tr h="686943">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Товары,</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имеющие составные части (комплектующие изделия): компьютерная техника, оборудование, машины</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Если контрактом не предусмотрено иное, ГО распространяются</a:t>
                      </a:r>
                      <a:r>
                        <a:rPr lang="ru-RU" sz="1200" b="0" baseline="0" dirty="0" smtClean="0">
                          <a:solidFill>
                            <a:srgbClr val="444444"/>
                          </a:solidFill>
                          <a:effectLst/>
                          <a:latin typeface="Segoe UI" panose="020B0502040204020203" pitchFamily="34" charset="0"/>
                          <a:cs typeface="Segoe UI" panose="020B0502040204020203" pitchFamily="34" charset="0"/>
                        </a:rPr>
                        <a:t> не только на сам товар, но и на его комплектующие (составные части).</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0" marR="0" lvl="0" indent="0" algn="ctr" defTabSz="914400" rtl="0" eaLnBrk="1" fontAlgn="auto" latinLnBrk="0" hangingPunct="1">
                        <a:lnSpc>
                          <a:spcPct val="107000"/>
                        </a:lnSpc>
                        <a:spcBef>
                          <a:spcPts val="0"/>
                        </a:spcBef>
                        <a:spcAft>
                          <a:spcPts val="0"/>
                        </a:spcAft>
                        <a:buClrTx/>
                        <a:buSzTx/>
                        <a:buFontTx/>
                        <a:buNone/>
                        <a:tabLst/>
                        <a:defRPr/>
                      </a:pPr>
                      <a:r>
                        <a:rPr lang="ru-RU" sz="1200" b="0" dirty="0" smtClean="0">
                          <a:solidFill>
                            <a:srgbClr val="444444"/>
                          </a:solidFill>
                          <a:effectLst/>
                          <a:latin typeface="Segoe UI" panose="020B0502040204020203" pitchFamily="34" charset="0"/>
                          <a:cs typeface="Segoe UI" panose="020B0502040204020203" pitchFamily="34" charset="0"/>
                        </a:rPr>
                        <a:t>Ч.3</a:t>
                      </a:r>
                      <a:r>
                        <a:rPr lang="ru-RU" sz="1200" b="0" baseline="0" dirty="0" smtClean="0">
                          <a:solidFill>
                            <a:srgbClr val="444444"/>
                          </a:solidFill>
                          <a:effectLst/>
                          <a:latin typeface="Segoe UI" panose="020B0502040204020203" pitchFamily="34" charset="0"/>
                          <a:cs typeface="Segoe UI" panose="020B0502040204020203" pitchFamily="34" charset="0"/>
                        </a:rPr>
                        <a:t> ст.470 ГК РФ, ч.3 ст.19 Закона РФ 2300-1.</a:t>
                      </a:r>
                    </a:p>
                    <a:p>
                      <a:pPr marL="0" marR="0" lvl="0" indent="0" algn="ctr" defTabSz="914400" rtl="0" eaLnBrk="1" fontAlgn="auto" latinLnBrk="0" hangingPunct="1">
                        <a:lnSpc>
                          <a:spcPct val="107000"/>
                        </a:lnSpc>
                        <a:spcBef>
                          <a:spcPts val="0"/>
                        </a:spcBef>
                        <a:spcAft>
                          <a:spcPts val="0"/>
                        </a:spcAft>
                        <a:buClrTx/>
                        <a:buSzTx/>
                        <a:buFontTx/>
                        <a:buNone/>
                        <a:tabLst/>
                        <a:defRPr/>
                      </a:pPr>
                      <a:r>
                        <a:rPr lang="ru-RU" sz="1200" b="0" baseline="0" dirty="0" smtClean="0">
                          <a:solidFill>
                            <a:srgbClr val="444444"/>
                          </a:solidFill>
                          <a:effectLst/>
                          <a:latin typeface="Segoe UI" panose="020B0502040204020203" pitchFamily="34" charset="0"/>
                          <a:cs typeface="Segoe UI" panose="020B0502040204020203" pitchFamily="34" charset="0"/>
                        </a:rPr>
                        <a:t>См. также </a:t>
                      </a:r>
                      <a:r>
                        <a:rPr lang="ru-RU" sz="1200" dirty="0" smtClean="0">
                          <a:solidFill>
                            <a:srgbClr val="444444"/>
                          </a:solidFill>
                          <a:latin typeface="Segoe UI" panose="020B0502040204020203" pitchFamily="34" charset="0"/>
                          <a:cs typeface="Segoe UI" panose="020B0502040204020203" pitchFamily="34" charset="0"/>
                        </a:rPr>
                        <a:t>Решение Хабаровского УФАС России от 24.11.2011 </a:t>
                      </a:r>
                      <a:r>
                        <a:rPr lang="en-US" sz="1200" dirty="0" smtClean="0">
                          <a:solidFill>
                            <a:srgbClr val="444444"/>
                          </a:solidFill>
                          <a:latin typeface="Segoe UI" panose="020B0502040204020203" pitchFamily="34" charset="0"/>
                          <a:cs typeface="Segoe UI" panose="020B0502040204020203" pitchFamily="34" charset="0"/>
                        </a:rPr>
                        <a:t>N </a:t>
                      </a:r>
                      <a:r>
                        <a:rPr lang="ru-RU" sz="1200" dirty="0" smtClean="0">
                          <a:solidFill>
                            <a:srgbClr val="444444"/>
                          </a:solidFill>
                          <a:latin typeface="Segoe UI" panose="020B0502040204020203" pitchFamily="34" charset="0"/>
                          <a:cs typeface="Segoe UI" panose="020B0502040204020203" pitchFamily="34" charset="0"/>
                        </a:rPr>
                        <a:t>269</a:t>
                      </a:r>
                    </a:p>
                    <a:p>
                      <a:pPr marL="457200" indent="-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686943">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Работы</a:t>
                      </a: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ГО</a:t>
                      </a:r>
                      <a:r>
                        <a:rPr lang="ru-RU" sz="1200" b="0" baseline="0" dirty="0" smtClean="0">
                          <a:solidFill>
                            <a:srgbClr val="444444"/>
                          </a:solidFill>
                          <a:effectLst/>
                          <a:latin typeface="Segoe UI" panose="020B0502040204020203" pitchFamily="34" charset="0"/>
                          <a:cs typeface="Segoe UI" panose="020B0502040204020203" pitchFamily="34" charset="0"/>
                        </a:rPr>
                        <a:t> распространяются на все, составляющее результат работы.</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0" indent="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Ч.2 ст.722</a:t>
                      </a:r>
                      <a:r>
                        <a:rPr lang="ru-RU" sz="1200" b="0" baseline="0" dirty="0" smtClean="0">
                          <a:solidFill>
                            <a:srgbClr val="444444"/>
                          </a:solidFill>
                          <a:effectLst/>
                          <a:latin typeface="Segoe UI" panose="020B0502040204020203" pitchFamily="34" charset="0"/>
                          <a:cs typeface="Segoe UI" panose="020B0502040204020203" pitchFamily="34" charset="0"/>
                        </a:rPr>
                        <a:t> ГК РФ</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686943">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Строительство</a:t>
                      </a: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Отсчет</a:t>
                      </a:r>
                      <a:r>
                        <a:rPr lang="ru-RU" sz="1200" b="0" baseline="0" dirty="0" smtClean="0">
                          <a:solidFill>
                            <a:srgbClr val="444444"/>
                          </a:solidFill>
                          <a:effectLst/>
                          <a:latin typeface="Segoe UI" panose="020B0502040204020203" pitchFamily="34" charset="0"/>
                          <a:cs typeface="Segoe UI" panose="020B0502040204020203" pitchFamily="34" charset="0"/>
                        </a:rPr>
                        <a:t> гарантийного срока законно устанавливать с момента получения разрешения на ввод объекта в эксплуатацию, а не с момента подписания КС-2.</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0" indent="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См. решения в слайдах далее</a:t>
                      </a:r>
                    </a:p>
                  </a:txBody>
                  <a:tcPr marL="39223" marR="39223" marT="0" marB="0">
                    <a:solidFill>
                      <a:srgbClr val="F2F2F2"/>
                    </a:solidFill>
                  </a:tcPr>
                </a:tc>
              </a:tr>
              <a:tr h="721519">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Услуги</a:t>
                      </a: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В</a:t>
                      </a:r>
                      <a:r>
                        <a:rPr lang="ru-RU" sz="1200" b="0" baseline="0" dirty="0" smtClean="0">
                          <a:solidFill>
                            <a:srgbClr val="444444"/>
                          </a:solidFill>
                          <a:effectLst/>
                          <a:latin typeface="Segoe UI" panose="020B0502040204020203" pitchFamily="34" charset="0"/>
                          <a:cs typeface="Segoe UI" panose="020B0502040204020203" pitchFamily="34" charset="0"/>
                        </a:rPr>
                        <a:t> ГО можно включить «информационно-консультативную поддержку заказчика в течение всего срока ГО» </a:t>
                      </a:r>
                      <a:r>
                        <a:rPr lang="ru-RU" sz="1200" b="0" baseline="0" dirty="0" smtClean="0">
                          <a:solidFill>
                            <a:srgbClr val="444444"/>
                          </a:solidFill>
                          <a:effectLst/>
                          <a:latin typeface="Segoe UI" panose="020B0502040204020203" pitchFamily="34" charset="0"/>
                          <a:cs typeface="Segoe UI" panose="020B0502040204020203" pitchFamily="34" charset="0"/>
                          <a:sym typeface="Wingdings" panose="05000000000000000000" pitchFamily="2" charset="2"/>
                        </a:rPr>
                        <a:t></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Кировское УФАС России, Решение от 19.07.2017 № 289-03-17-з</a:t>
                      </a:r>
                    </a:p>
                  </a:txBody>
                  <a:tcPr marL="39223" marR="39223" marT="0" marB="0">
                    <a:solidFill>
                      <a:srgbClr val="F2F2F2"/>
                    </a:solidFill>
                  </a:tcPr>
                </a:tc>
              </a:tr>
              <a:tr h="294931">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Лекарственные препараты,</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и, скорее всего, продукты питания (по принципу аналогии)</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Требования</a:t>
                      </a:r>
                      <a:r>
                        <a:rPr lang="ru-RU" sz="1200" b="0" baseline="0" dirty="0" smtClean="0">
                          <a:solidFill>
                            <a:srgbClr val="444444"/>
                          </a:solidFill>
                          <a:effectLst/>
                          <a:latin typeface="Segoe UI" panose="020B0502040204020203" pitchFamily="34" charset="0"/>
                          <a:cs typeface="Segoe UI" panose="020B0502040204020203" pitchFamily="34" charset="0"/>
                        </a:rPr>
                        <a:t> к ГО при закупке ЛП законны.</a:t>
                      </a:r>
                      <a:endParaRPr lang="ru-RU" sz="1200" b="0" dirty="0" smtClean="0">
                        <a:solidFill>
                          <a:srgbClr val="E4465A"/>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ru-RU" sz="1200" b="0" dirty="0" smtClean="0">
                          <a:solidFill>
                            <a:srgbClr val="444444"/>
                          </a:solidFill>
                          <a:effectLst/>
                          <a:latin typeface="Segoe UI" panose="020B0502040204020203" pitchFamily="34" charset="0"/>
                          <a:cs typeface="Segoe UI" panose="020B0502040204020203" pitchFamily="34" charset="0"/>
                        </a:rPr>
                        <a:t>См. решения в слайдах</a:t>
                      </a:r>
                      <a:r>
                        <a:rPr lang="ru-RU" sz="1200" b="0" baseline="0" dirty="0" smtClean="0">
                          <a:solidFill>
                            <a:srgbClr val="444444"/>
                          </a:solidFill>
                          <a:effectLst/>
                          <a:latin typeface="Segoe UI" panose="020B0502040204020203" pitchFamily="34" charset="0"/>
                          <a:cs typeface="Segoe UI" panose="020B0502040204020203" pitchFamily="34" charset="0"/>
                        </a:rPr>
                        <a:t> далее</a:t>
                      </a:r>
                      <a:endParaRPr lang="ru-RU" sz="1200" b="0" dirty="0" smtClean="0">
                        <a:solidFill>
                          <a:srgbClr val="444444"/>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294931">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Мебель</a:t>
                      </a: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E4465A"/>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Гарантийный</a:t>
                      </a:r>
                      <a:r>
                        <a:rPr lang="ru-RU" sz="1200" b="0" baseline="0" dirty="0" smtClean="0">
                          <a:solidFill>
                            <a:srgbClr val="444444"/>
                          </a:solidFill>
                          <a:effectLst/>
                          <a:latin typeface="Segoe UI" panose="020B0502040204020203" pitchFamily="34" charset="0"/>
                          <a:cs typeface="Segoe UI" panose="020B0502040204020203" pitchFamily="34" charset="0"/>
                        </a:rPr>
                        <a:t> срок и срок службы – это разные понятия.</a:t>
                      </a:r>
                      <a:endParaRPr lang="ru-RU" sz="1200" b="0" dirty="0" smtClean="0">
                        <a:solidFill>
                          <a:srgbClr val="E4465A"/>
                        </a:solidFill>
                        <a:effectLst/>
                        <a:latin typeface="Segoe UI" panose="020B0502040204020203" pitchFamily="34" charset="0"/>
                        <a:cs typeface="Segoe UI" panose="020B0502040204020203" pitchFamily="34" charset="0"/>
                      </a:endParaRPr>
                    </a:p>
                    <a:p>
                      <a:pPr marL="457200" algn="ctr">
                        <a:lnSpc>
                          <a:spcPct val="107000"/>
                        </a:lnSpc>
                        <a:spcAft>
                          <a:spcPts val="0"/>
                        </a:spcAft>
                      </a:pPr>
                      <a:endParaRPr lang="ru-RU" sz="1200" b="0" dirty="0" smtClean="0">
                        <a:solidFill>
                          <a:srgbClr val="E4465A"/>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ru-RU" sz="1200" b="0" dirty="0" smtClean="0">
                          <a:solidFill>
                            <a:srgbClr val="444444"/>
                          </a:solidFill>
                          <a:effectLst/>
                          <a:latin typeface="Segoe UI" panose="020B0502040204020203" pitchFamily="34" charset="0"/>
                          <a:cs typeface="Segoe UI" panose="020B0502040204020203" pitchFamily="34" charset="0"/>
                        </a:rPr>
                        <a:t>См. решения в слайдах</a:t>
                      </a:r>
                      <a:r>
                        <a:rPr lang="ru-RU" sz="1200" b="0" baseline="0" dirty="0" smtClean="0">
                          <a:solidFill>
                            <a:srgbClr val="444444"/>
                          </a:solidFill>
                          <a:effectLst/>
                          <a:latin typeface="Segoe UI" panose="020B0502040204020203" pitchFamily="34" charset="0"/>
                          <a:cs typeface="Segoe UI" panose="020B0502040204020203" pitchFamily="34" charset="0"/>
                        </a:rPr>
                        <a:t> далее</a:t>
                      </a:r>
                      <a:endParaRPr lang="ru-RU" sz="1200" b="0" dirty="0" smtClean="0">
                        <a:solidFill>
                          <a:srgbClr val="444444"/>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bl>
          </a:graphicData>
        </a:graphic>
      </p:graphicFrame>
      <p:sp>
        <p:nvSpPr>
          <p:cNvPr id="6" name="Заголовок 3"/>
          <p:cNvSpPr>
            <a:spLocks noGrp="1"/>
          </p:cNvSpPr>
          <p:nvPr>
            <p:ph type="title"/>
          </p:nvPr>
        </p:nvSpPr>
        <p:spPr>
          <a:xfrm>
            <a:off x="1797979" y="0"/>
            <a:ext cx="8270696" cy="694951"/>
          </a:xfrm>
        </p:spPr>
        <p:txBody>
          <a:bodyPr>
            <a:normAutofit/>
          </a:bodyPr>
          <a:lstStyle/>
          <a:p>
            <a:r>
              <a:rPr lang="ru-RU" altLang="ru-RU" dirty="0" smtClean="0">
                <a:cs typeface="Segoe UI" panose="020B0502040204020203" pitchFamily="34" charset="0"/>
              </a:rPr>
              <a:t>Специфика применения </a:t>
            </a:r>
            <a:r>
              <a:rPr lang="ru-RU" altLang="ru-RU" dirty="0" err="1" smtClean="0">
                <a:cs typeface="Segoe UI" panose="020B0502040204020203" pitchFamily="34" charset="0"/>
              </a:rPr>
              <a:t>го</a:t>
            </a:r>
            <a:r>
              <a:rPr lang="ru-RU" altLang="ru-RU" dirty="0" smtClean="0">
                <a:cs typeface="Segoe UI" panose="020B0502040204020203" pitchFamily="34" charset="0"/>
              </a:rPr>
              <a:t> при закупке разных тру</a:t>
            </a:r>
            <a:endParaRPr lang="ru-RU" altLang="ru-RU" dirty="0">
              <a:latin typeface="Segoe UI" panose="020B0502040204020203" pitchFamily="34" charset="0"/>
              <a:cs typeface="Segoe UI" panose="020B0502040204020203" pitchFamily="34" charset="0"/>
            </a:endParaRPr>
          </a:p>
        </p:txBody>
      </p:sp>
      <p:sp>
        <p:nvSpPr>
          <p:cNvPr id="11" name="TextBox 10"/>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2" name="TextBox 11"/>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69124685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9288245" cy="313828"/>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8874572"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Решение ФАС России от 24.07.2019 по делу </a:t>
            </a:r>
            <a:r>
              <a:rPr lang="en-US" sz="1600" b="1" dirty="0" smtClean="0">
                <a:latin typeface="Segoe UI" panose="020B0502040204020203" pitchFamily="34" charset="0"/>
                <a:cs typeface="Segoe UI" panose="020B0502040204020203" pitchFamily="34" charset="0"/>
              </a:rPr>
              <a:t>N </a:t>
            </a:r>
            <a:r>
              <a:rPr lang="ru-RU" sz="1600" b="1" dirty="0" smtClean="0">
                <a:latin typeface="Segoe UI" panose="020B0502040204020203" pitchFamily="34" charset="0"/>
                <a:cs typeface="Segoe UI" panose="020B0502040204020203" pitchFamily="34" charset="0"/>
              </a:rPr>
              <a:t>19</a:t>
            </a:r>
            <a:r>
              <a:rPr lang="en-US" sz="1600" b="1" dirty="0" smtClean="0">
                <a:latin typeface="Segoe UI" panose="020B0502040204020203" pitchFamily="34" charset="0"/>
                <a:cs typeface="Segoe UI" panose="020B0502040204020203" pitchFamily="34" charset="0"/>
              </a:rPr>
              <a:t>/44/105/2026</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Гарантийные обязательства при закупке строительных работ</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400931"/>
          </a:xfrm>
          <a:prstGeom prst="rect">
            <a:avLst/>
          </a:prstGeom>
        </p:spPr>
        <p:txBody>
          <a:bodyPr wrap="square">
            <a:spAutoFit/>
          </a:bodyPr>
          <a:lstStyle/>
          <a:p>
            <a:pPr algn="just" defTabSz="447675">
              <a:spcBef>
                <a:spcPts val="1200"/>
              </a:spcBef>
              <a:buClr>
                <a:srgbClr val="E4465A"/>
              </a:buClr>
              <a:buSzPct val="120000"/>
            </a:pPr>
            <a:r>
              <a:rPr lang="ru-RU" sz="1500" b="1" dirty="0" smtClean="0">
                <a:solidFill>
                  <a:srgbClr val="444444"/>
                </a:solidFill>
                <a:latin typeface="Segoe UI" panose="020B0502040204020203" pitchFamily="34" charset="0"/>
                <a:cs typeface="Segoe UI" panose="020B0502040204020203" pitchFamily="34" charset="0"/>
              </a:rPr>
              <a:t>Цитаты дела:</a:t>
            </a:r>
          </a:p>
          <a:p>
            <a:pPr algn="just" defTabSz="447675">
              <a:spcBef>
                <a:spcPts val="1200"/>
              </a:spcBef>
              <a:buClr>
                <a:srgbClr val="E4465A"/>
              </a:buClr>
              <a:buSzPct val="120000"/>
            </a:pPr>
            <a:r>
              <a:rPr lang="ru-RU" sz="1500" i="1" dirty="0" smtClean="0">
                <a:solidFill>
                  <a:srgbClr val="444444"/>
                </a:solidFill>
                <a:latin typeface="Segoe UI" panose="020B0502040204020203" pitchFamily="34" charset="0"/>
                <a:cs typeface="Segoe UI" panose="020B0502040204020203" pitchFamily="34" charset="0"/>
              </a:rPr>
              <a:t>«Кроме </a:t>
            </a:r>
            <a:r>
              <a:rPr lang="ru-RU" sz="1500" i="1" dirty="0">
                <a:solidFill>
                  <a:srgbClr val="444444"/>
                </a:solidFill>
                <a:latin typeface="Segoe UI" panose="020B0502040204020203" pitchFamily="34" charset="0"/>
                <a:cs typeface="Segoe UI" panose="020B0502040204020203" pitchFamily="34" charset="0"/>
              </a:rPr>
              <a:t>того, положениями проекта контракта документации об Аукционе установлено, что гарантийный срок устанавливается 5 лет (60 месяцев) с момента получения разрешения на ввод объекта в эксплуатацию, при этом подрядчик обязуется предоставить обеспечение гарантийных обязательств по контракту до подписания Заказчиком акта приемки законченного (завершенного) строительством объекта, при этом размер такого обеспечения составляет 10% от начальной (максимальной) цены контракта, и срок действия банковской гарантии по обеспечению гарантийных обязательств подрядчика по контракту (в случае, если обеспечение предоставляется путем предъявления такой гарантии) должен превышать срок таких обязательств на период времени не менее, чем на 1 (один) месяц.</a:t>
            </a:r>
          </a:p>
          <a:p>
            <a:pPr algn="just" defTabSz="447675">
              <a:spcBef>
                <a:spcPts val="1200"/>
              </a:spcBef>
              <a:buClr>
                <a:srgbClr val="E4465A"/>
              </a:buClr>
              <a:buSzPct val="120000"/>
            </a:pPr>
            <a:r>
              <a:rPr lang="ru-RU" sz="1500" i="1" dirty="0">
                <a:solidFill>
                  <a:srgbClr val="444444"/>
                </a:solidFill>
                <a:latin typeface="Segoe UI" panose="020B0502040204020203" pitchFamily="34" charset="0"/>
                <a:cs typeface="Segoe UI" panose="020B0502040204020203" pitchFamily="34" charset="0"/>
              </a:rPr>
              <a:t>Представители Заказчика на заседании Комиссии пояснили, что положениями проекта контракта установлены срок выполнения работ по контракту, срок действия контракта, а также размер, порядок и сроки предоставления обеспечения гарантийных обязательств, которые, в свою очередь, не противоречат требованиям Закона о контрактной </a:t>
            </a:r>
            <a:r>
              <a:rPr lang="ru-RU" sz="1500" i="1" dirty="0" smtClean="0">
                <a:solidFill>
                  <a:srgbClr val="444444"/>
                </a:solidFill>
                <a:latin typeface="Segoe UI" panose="020B0502040204020203" pitchFamily="34" charset="0"/>
                <a:cs typeface="Segoe UI" panose="020B0502040204020203" pitchFamily="34" charset="0"/>
              </a:rPr>
              <a:t>системе».</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5" name="Рисунок 4"/>
          <p:cNvPicPr>
            <a:picLocks noChangeAspect="1"/>
          </p:cNvPicPr>
          <p:nvPr/>
        </p:nvPicPr>
        <p:blipFill>
          <a:blip r:embed="rId3"/>
          <a:stretch>
            <a:fillRect/>
          </a:stretch>
        </p:blipFill>
        <p:spPr>
          <a:xfrm>
            <a:off x="187415" y="1104039"/>
            <a:ext cx="1112346" cy="1247275"/>
          </a:xfrm>
          <a:prstGeom prst="rect">
            <a:avLst/>
          </a:prstGeom>
        </p:spPr>
      </p:pic>
    </p:spTree>
    <p:extLst>
      <p:ext uri="{BB962C8B-B14F-4D97-AF65-F5344CB8AC3E}">
        <p14:creationId xmlns:p14="http://schemas.microsoft.com/office/powerpoint/2010/main" val="389598025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8088095" cy="313828"/>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7217222"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Владимирское УФАС, Решение от 27.08.2019 № 033</a:t>
            </a:r>
            <a:r>
              <a:rPr lang="en-US" sz="1600" b="1" dirty="0" smtClean="0">
                <a:latin typeface="Segoe UI" panose="020B0502040204020203" pitchFamily="34" charset="0"/>
                <a:cs typeface="Segoe UI" panose="020B0502040204020203" pitchFamily="34" charset="0"/>
              </a:rPr>
              <a:t>/06/33-848/2019</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Гарантийные обязательства при закупке </a:t>
            </a:r>
            <a:r>
              <a:rPr lang="ru-RU" altLang="ru-RU" dirty="0" err="1" smtClean="0">
                <a:cs typeface="Segoe UI" panose="020B0502040204020203" pitchFamily="34" charset="0"/>
              </a:rPr>
              <a:t>лп</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4339650"/>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Цитата из доводов заявителя:</a:t>
            </a:r>
            <a:endParaRPr lang="ru-RU" sz="1400" b="1"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i="1" dirty="0" smtClean="0">
                <a:solidFill>
                  <a:srgbClr val="444444"/>
                </a:solidFill>
                <a:latin typeface="Segoe UI" panose="020B0502040204020203" pitchFamily="34" charset="0"/>
                <a:cs typeface="Segoe UI" panose="020B0502040204020203" pitchFamily="34" charset="0"/>
              </a:rPr>
              <a:t>«В </a:t>
            </a:r>
            <a:r>
              <a:rPr lang="ru-RU" sz="1400" i="1" dirty="0">
                <a:solidFill>
                  <a:srgbClr val="444444"/>
                </a:solidFill>
                <a:latin typeface="Segoe UI" panose="020B0502040204020203" pitchFamily="34" charset="0"/>
                <a:cs typeface="Segoe UI" panose="020B0502040204020203" pitchFamily="34" charset="0"/>
              </a:rPr>
              <a:t>большей части закупок товаров (например, закупках продуктов питания, лекарственных средств и т.д.), работ (например, работ по сносу объектов капитального строительства), услуг (например, консультационных услуг, образовательных услуг и т.д.) требования к гарантийным обязательствам не </a:t>
            </a:r>
            <a:r>
              <a:rPr lang="ru-RU" sz="1400" i="1" dirty="0" smtClean="0">
                <a:solidFill>
                  <a:srgbClr val="444444"/>
                </a:solidFill>
                <a:latin typeface="Segoe UI" panose="020B0502040204020203" pitchFamily="34" charset="0"/>
                <a:cs typeface="Segoe UI" panose="020B0502040204020203" pitchFamily="34" charset="0"/>
              </a:rPr>
              <a:t>устанавливаются».</a:t>
            </a:r>
          </a:p>
          <a:p>
            <a:pPr algn="just" defTabSz="447675">
              <a:spcBef>
                <a:spcPts val="1200"/>
              </a:spcBef>
              <a:buClr>
                <a:srgbClr val="E4465A"/>
              </a:buClr>
              <a:buSzPct val="120000"/>
            </a:pPr>
            <a:r>
              <a:rPr lang="ru-RU" sz="1400" i="1" dirty="0" smtClean="0">
                <a:solidFill>
                  <a:srgbClr val="444444"/>
                </a:solidFill>
                <a:latin typeface="Segoe UI" panose="020B0502040204020203" pitchFamily="34" charset="0"/>
                <a:cs typeface="Segoe UI" panose="020B0502040204020203" pitchFamily="34" charset="0"/>
              </a:rPr>
              <a:t>«Нельзя </a:t>
            </a:r>
            <a:r>
              <a:rPr lang="ru-RU" sz="1400" i="1" dirty="0">
                <a:solidFill>
                  <a:srgbClr val="444444"/>
                </a:solidFill>
                <a:latin typeface="Segoe UI" panose="020B0502040204020203" pitchFamily="34" charset="0"/>
                <a:cs typeface="Segoe UI" panose="020B0502040204020203" pitchFamily="34" charset="0"/>
              </a:rPr>
              <a:t>путать понятия гарантийные обязательства и остаточный срок годности товара. При установлении последнего требование к обеспечению гарантийных обязательств н</a:t>
            </a:r>
            <a:r>
              <a:rPr lang="ru-RU" sz="1400" i="1" dirty="0" smtClean="0">
                <a:solidFill>
                  <a:srgbClr val="444444"/>
                </a:solidFill>
                <a:latin typeface="Segoe UI" panose="020B0502040204020203" pitchFamily="34" charset="0"/>
                <a:cs typeface="Segoe UI" panose="020B0502040204020203" pitchFamily="34" charset="0"/>
              </a:rPr>
              <a:t>е устанавливается».</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Цитата из возражений заказчика:</a:t>
            </a:r>
            <a:endParaRPr lang="ru-RU" sz="1400" b="1"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i="1" dirty="0" smtClean="0">
                <a:solidFill>
                  <a:srgbClr val="444444"/>
                </a:solidFill>
                <a:latin typeface="Segoe UI" panose="020B0502040204020203" pitchFamily="34" charset="0"/>
                <a:cs typeface="Segoe UI" panose="020B0502040204020203" pitchFamily="34" charset="0"/>
              </a:rPr>
              <a:t>«Наличие </a:t>
            </a:r>
            <a:r>
              <a:rPr lang="ru-RU" sz="1400" i="1" dirty="0">
                <a:solidFill>
                  <a:srgbClr val="444444"/>
                </a:solidFill>
                <a:latin typeface="Segoe UI" panose="020B0502040204020203" pitchFamily="34" charset="0"/>
                <a:cs typeface="Segoe UI" panose="020B0502040204020203" pitchFamily="34" charset="0"/>
              </a:rPr>
              <a:t>регистрационного удостоверения на лекарственный препарат не может подтвердить качество конкретных лекарственных препаратов поставляемых в определенный момент времени.</a:t>
            </a:r>
          </a:p>
          <a:p>
            <a:pPr algn="just" defTabSz="447675">
              <a:spcBef>
                <a:spcPts val="1200"/>
              </a:spcBef>
              <a:buClr>
                <a:srgbClr val="E4465A"/>
              </a:buClr>
              <a:buSzPct val="120000"/>
            </a:pPr>
            <a:r>
              <a:rPr lang="ru-RU" sz="1400" i="1" dirty="0">
                <a:solidFill>
                  <a:srgbClr val="444444"/>
                </a:solidFill>
                <a:latin typeface="Segoe UI" panose="020B0502040204020203" pitchFamily="34" charset="0"/>
                <a:cs typeface="Segoe UI" panose="020B0502040204020203" pitchFamily="34" charset="0"/>
              </a:rPr>
              <a:t>На основании вышеизложенного считаем, что требование к обеспечению гарантийных обязательств в течение остаточного срока годности на поставляемый товар законно и </a:t>
            </a:r>
            <a:r>
              <a:rPr lang="ru-RU" sz="1400" i="1" dirty="0" smtClean="0">
                <a:solidFill>
                  <a:srgbClr val="444444"/>
                </a:solidFill>
                <a:latin typeface="Segoe UI" panose="020B0502040204020203" pitchFamily="34" charset="0"/>
                <a:cs typeface="Segoe UI" panose="020B0502040204020203" pitchFamily="34" charset="0"/>
              </a:rPr>
              <a:t>обосновано».</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УФАС признал правоту заказчика.</a:t>
            </a:r>
            <a:endParaRPr lang="ru-RU" sz="1400"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endParaRPr lang="ru-RU" sz="1400"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5" name="Рисунок 4"/>
          <p:cNvPicPr>
            <a:picLocks noChangeAspect="1"/>
          </p:cNvPicPr>
          <p:nvPr/>
        </p:nvPicPr>
        <p:blipFill>
          <a:blip r:embed="rId3"/>
          <a:stretch>
            <a:fillRect/>
          </a:stretch>
        </p:blipFill>
        <p:spPr>
          <a:xfrm>
            <a:off x="187415" y="1104039"/>
            <a:ext cx="1112346" cy="1247275"/>
          </a:xfrm>
          <a:prstGeom prst="rect">
            <a:avLst/>
          </a:prstGeom>
        </p:spPr>
      </p:pic>
    </p:spTree>
    <p:extLst>
      <p:ext uri="{BB962C8B-B14F-4D97-AF65-F5344CB8AC3E}">
        <p14:creationId xmlns:p14="http://schemas.microsoft.com/office/powerpoint/2010/main" val="106492552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9288245" cy="313828"/>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8874572"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Мордовское УФАС России, Решение от 31.10.2019 по делу </a:t>
            </a:r>
            <a:r>
              <a:rPr lang="en-US" sz="1600" b="1" dirty="0" smtClean="0">
                <a:latin typeface="Segoe UI" panose="020B0502040204020203" pitchFamily="34" charset="0"/>
                <a:cs typeface="Segoe UI" panose="020B0502040204020203" pitchFamily="34" charset="0"/>
              </a:rPr>
              <a:t>N 013/06/34-617/2019</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Гарантийные обязательства при закупке </a:t>
            </a:r>
            <a:r>
              <a:rPr lang="ru-RU" altLang="ru-RU" dirty="0" err="1" smtClean="0">
                <a:cs typeface="Segoe UI" panose="020B0502040204020203" pitchFamily="34" charset="0"/>
              </a:rPr>
              <a:t>лп</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477875"/>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Цитаты дела:</a:t>
            </a:r>
          </a:p>
          <a:p>
            <a:pPr algn="just" defTabSz="447675">
              <a:spcBef>
                <a:spcPts val="1200"/>
              </a:spcBef>
              <a:buClr>
                <a:srgbClr val="E4465A"/>
              </a:buClr>
              <a:buSzPct val="120000"/>
            </a:pPr>
            <a:r>
              <a:rPr lang="ru-RU" sz="1400" i="1" dirty="0">
                <a:solidFill>
                  <a:srgbClr val="444444"/>
                </a:solidFill>
                <a:latin typeface="Segoe UI" panose="020B0502040204020203" pitchFamily="34" charset="0"/>
                <a:cs typeface="Segoe UI" panose="020B0502040204020203" pitchFamily="34" charset="0"/>
              </a:rPr>
              <a:t>«Закон о контрактной системе не предусматривает обязательного предоставления обеспечения гарантийных обязательств, но и не запрещает установление такого требования. При </a:t>
            </a:r>
            <a:r>
              <a:rPr lang="ru-RU" sz="1400" i="1" dirty="0" smtClean="0">
                <a:solidFill>
                  <a:srgbClr val="444444"/>
                </a:solidFill>
                <a:latin typeface="Segoe UI" panose="020B0502040204020203" pitchFamily="34" charset="0"/>
                <a:cs typeface="Segoe UI" panose="020B0502040204020203" pitchFamily="34" charset="0"/>
              </a:rPr>
              <a:t>этом, </a:t>
            </a:r>
            <a:r>
              <a:rPr lang="ru-RU" sz="1400" i="1" dirty="0">
                <a:solidFill>
                  <a:srgbClr val="444444"/>
                </a:solidFill>
                <a:latin typeface="Segoe UI" panose="020B0502040204020203" pitchFamily="34" charset="0"/>
                <a:cs typeface="Segoe UI" panose="020B0502040204020203" pitchFamily="34" charset="0"/>
              </a:rPr>
              <a:t>согласно принципу свободы договора, закрепленному в п. 2 ст. 1, п. 4 ст. 421 ГК РФ, стороны договора свободны в установлении любых не противоречащих закону условий договора. Поскольку понятия "гарантия качества товара (работы, услуги)", гарантийный срок" Законом о контрактной системе не определены, чтобы </a:t>
            </a:r>
            <a:r>
              <a:rPr lang="ru-RU" sz="1400" i="1" dirty="0" smtClean="0">
                <a:solidFill>
                  <a:srgbClr val="444444"/>
                </a:solidFill>
                <a:latin typeface="Segoe UI" panose="020B0502040204020203" pitchFamily="34" charset="0"/>
                <a:cs typeface="Segoe UI" panose="020B0502040204020203" pitchFamily="34" charset="0"/>
              </a:rPr>
              <a:t>раскрыть, </a:t>
            </a:r>
            <a:r>
              <a:rPr lang="ru-RU" sz="1400" i="1" dirty="0">
                <a:solidFill>
                  <a:srgbClr val="444444"/>
                </a:solidFill>
                <a:latin typeface="Segoe UI" panose="020B0502040204020203" pitchFamily="34" charset="0"/>
                <a:cs typeface="Segoe UI" panose="020B0502040204020203" pitchFamily="34" charset="0"/>
              </a:rPr>
              <a:t>их следует обратится к нормам Гражданского кодекса РФ, на которых основан этот закон (ч. 1 ст. 2 Закона о контрактной системе). Так, согласно п. 2 ст. 470 ГК РФ в случае, когда договором купли продажи предусмотрено предоставление продавцом гарантии качества товара, продавец обязан передать покупателю товар, который должен соответствовать требованиям, предусмотренным ст. 469 ГК РФ, то есть требованиям пригодности товара к использованию в целях, которых обычно используется этот товар, либо требованиям, установленным договором, в течение определенного времени, установленного договором (гарантийного срока). По смыслу норм Гражданского кодекса РФ, в том числе п. 2 ст. 476 ГК РФ, требования, вытекающие из передачи некачественного товара, предусмотренные п. 2 ст. 475 ГК РФ могут быть предъявлены при обнаружении недостатков в течение гарантийного срока. Таким образом, Заказчик поясняет, что он вправе установить в контракте условие об обеспечении также и исполнении гарантийных </a:t>
            </a:r>
            <a:r>
              <a:rPr lang="ru-RU" sz="1400" i="1" dirty="0" smtClean="0">
                <a:solidFill>
                  <a:srgbClr val="444444"/>
                </a:solidFill>
                <a:latin typeface="Segoe UI" panose="020B0502040204020203" pitchFamily="34" charset="0"/>
                <a:cs typeface="Segoe UI" panose="020B0502040204020203" pitchFamily="34" charset="0"/>
              </a:rPr>
              <a:t>обязательств».</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2020</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5" name="Рисунок 4"/>
          <p:cNvPicPr>
            <a:picLocks noChangeAspect="1"/>
          </p:cNvPicPr>
          <p:nvPr/>
        </p:nvPicPr>
        <p:blipFill>
          <a:blip r:embed="rId3"/>
          <a:stretch>
            <a:fillRect/>
          </a:stretch>
        </p:blipFill>
        <p:spPr>
          <a:xfrm>
            <a:off x="187415" y="1104039"/>
            <a:ext cx="1112346" cy="1247275"/>
          </a:xfrm>
          <a:prstGeom prst="rect">
            <a:avLst/>
          </a:prstGeom>
        </p:spPr>
      </p:pic>
    </p:spTree>
    <p:extLst>
      <p:ext uri="{BB962C8B-B14F-4D97-AF65-F5344CB8AC3E}">
        <p14:creationId xmlns:p14="http://schemas.microsoft.com/office/powerpoint/2010/main" val="98689125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RTS_New-1">
      <a:dk1>
        <a:srgbClr val="444444"/>
      </a:dk1>
      <a:lt1>
        <a:sysClr val="window" lastClr="FFFFFF"/>
      </a:lt1>
      <a:dk2>
        <a:srgbClr val="444444"/>
      </a:dk2>
      <a:lt2>
        <a:srgbClr val="E7E6E6"/>
      </a:lt2>
      <a:accent1>
        <a:srgbClr val="E4465A"/>
      </a:accent1>
      <a:accent2>
        <a:srgbClr val="546670"/>
      </a:accent2>
      <a:accent3>
        <a:srgbClr val="0291A0"/>
      </a:accent3>
      <a:accent4>
        <a:srgbClr val="F1C900"/>
      </a:accent4>
      <a:accent5>
        <a:srgbClr val="0291A0"/>
      </a:accent5>
      <a:accent6>
        <a:srgbClr val="F1C900"/>
      </a:accent6>
      <a:hlink>
        <a:srgbClr val="E4465A"/>
      </a:hlink>
      <a:folHlink>
        <a:srgbClr val="0291A0"/>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119138</TotalTime>
  <Words>2333</Words>
  <Application>Microsoft Office PowerPoint</Application>
  <PresentationFormat>Широкоэкранный</PresentationFormat>
  <Paragraphs>192</Paragraphs>
  <Slides>18</Slides>
  <Notes>18</Notes>
  <HiddenSlides>0</HiddenSlides>
  <MMClips>0</MMClips>
  <ScaleCrop>false</ScaleCrop>
  <HeadingPairs>
    <vt:vector size="6" baseType="variant">
      <vt:variant>
        <vt:lpstr>Использованные шрифты</vt:lpstr>
      </vt:variant>
      <vt:variant>
        <vt:i4>11</vt:i4>
      </vt:variant>
      <vt:variant>
        <vt:lpstr>Тема</vt:lpstr>
      </vt:variant>
      <vt:variant>
        <vt:i4>1</vt:i4>
      </vt:variant>
      <vt:variant>
        <vt:lpstr>Заголовки слайдов</vt:lpstr>
      </vt:variant>
      <vt:variant>
        <vt:i4>18</vt:i4>
      </vt:variant>
    </vt:vector>
  </HeadingPairs>
  <TitlesOfParts>
    <vt:vector size="30" baseType="lpstr">
      <vt:lpstr>Arial Unicode MS</vt:lpstr>
      <vt:lpstr>Adobe Arabic</vt:lpstr>
      <vt:lpstr>Aria</vt:lpstr>
      <vt:lpstr>Arial</vt:lpstr>
      <vt:lpstr>Calibri</vt:lpstr>
      <vt:lpstr>Roboto</vt:lpstr>
      <vt:lpstr>Segoe UI</vt:lpstr>
      <vt:lpstr>Segoe UI Black</vt:lpstr>
      <vt:lpstr>Times New Roman</vt:lpstr>
      <vt:lpstr>Trebuchet MS</vt:lpstr>
      <vt:lpstr>Wingdings</vt:lpstr>
      <vt:lpstr>Тема Office</vt:lpstr>
      <vt:lpstr>Обеспечение гарантийных обязательств и как правильно работать с ним</vt:lpstr>
      <vt:lpstr>Что написано в законе</vt:lpstr>
      <vt:lpstr>Что не написано в законе</vt:lpstr>
      <vt:lpstr>Ого и способы закупки</vt:lpstr>
      <vt:lpstr>Что такое гарантийные обязательства?</vt:lpstr>
      <vt:lpstr>Специфика применения го при закупке разных тру</vt:lpstr>
      <vt:lpstr>Гарантийные обязательства при закупке строительных работ</vt:lpstr>
      <vt:lpstr>Гарантийные обязательства при закупке лп</vt:lpstr>
      <vt:lpstr>Гарантийные обязательства при закупке лп</vt:lpstr>
      <vt:lpstr>Гарантийные обязательства при закупке мебели</vt:lpstr>
      <vt:lpstr>Порядок предоставления ого</vt:lpstr>
      <vt:lpstr>Сроки предоставления ого</vt:lpstr>
      <vt:lpstr>Порядок предоставления ого</vt:lpstr>
      <vt:lpstr>Порядок предоставления ого</vt:lpstr>
      <vt:lpstr>«Обнуление» срока ого</vt:lpstr>
      <vt:lpstr>«Обнуление» срока ого</vt:lpstr>
      <vt:lpstr>А можно без ого?</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Пацевич Екатерина Александровна</dc:creator>
  <cp:lastModifiedBy>Галимский Анатолий Вячеславович</cp:lastModifiedBy>
  <cp:revision>624</cp:revision>
  <cp:lastPrinted>2017-01-25T16:02:31Z</cp:lastPrinted>
  <dcterms:created xsi:type="dcterms:W3CDTF">2017-01-09T12:57:11Z</dcterms:created>
  <dcterms:modified xsi:type="dcterms:W3CDTF">2020-02-05T12:27:04Z</dcterms:modified>
</cp:coreProperties>
</file>